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303" r:id="rId3"/>
    <p:sldId id="301" r:id="rId4"/>
    <p:sldId id="302" r:id="rId5"/>
    <p:sldId id="304" r:id="rId6"/>
    <p:sldId id="305" r:id="rId7"/>
    <p:sldId id="306" r:id="rId8"/>
    <p:sldId id="307" r:id="rId9"/>
    <p:sldId id="283" r:id="rId10"/>
    <p:sldId id="267" r:id="rId11"/>
    <p:sldId id="295" r:id="rId12"/>
    <p:sldId id="270" r:id="rId13"/>
    <p:sldId id="272" r:id="rId14"/>
    <p:sldId id="277" r:id="rId15"/>
    <p:sldId id="279" r:id="rId16"/>
    <p:sldId id="296" r:id="rId17"/>
    <p:sldId id="297" r:id="rId18"/>
    <p:sldId id="298" r:id="rId19"/>
    <p:sldId id="299" r:id="rId2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444"/>
    <a:srgbClr val="865DCF"/>
    <a:srgbClr val="3366FF"/>
    <a:srgbClr val="94DFF6"/>
    <a:srgbClr val="A0FEEA"/>
    <a:srgbClr val="FE7E7E"/>
    <a:srgbClr val="F90101"/>
    <a:srgbClr val="FA9500"/>
    <a:srgbClr val="95EB7D"/>
    <a:srgbClr val="B1F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4" autoAdjust="0"/>
    <p:restoredTop sz="96581" autoAdjust="0"/>
  </p:normalViewPr>
  <p:slideViewPr>
    <p:cSldViewPr>
      <p:cViewPr varScale="1">
        <p:scale>
          <a:sx n="99" d="100"/>
          <a:sy n="99" d="100"/>
        </p:scale>
        <p:origin x="-9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0"/>
      <c:rotY val="3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65704250545782E-2"/>
          <c:y val="0"/>
          <c:w val="0.6802460436132622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7"/>
            <c:bubble3D val="0"/>
          </c:dPt>
          <c:dPt>
            <c:idx val="8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9"/>
            <c:bubble3D val="0"/>
            <c:spPr>
              <a:solidFill>
                <a:srgbClr val="00B0F0"/>
              </a:solidFill>
            </c:spPr>
          </c:dPt>
          <c:dPt>
            <c:idx val="1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5512648067193441"/>
                  <c:y val="0.135990621336459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556,0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 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1.0239531317416487E-2"/>
                  <c:y val="-0.201641266119577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156,3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6.8751138845510693E-2"/>
                  <c:y val="-0.135990621336459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81,9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7.7527879974724823E-2"/>
                  <c:y val="-6.330597889800702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89,7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 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6.4362768280903634E-2"/>
                  <c:y val="2.1101992966002344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46,7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solidFill>
                  <a:schemeClr val="accent5">
                    <a:lumMod val="75000"/>
                  </a:schemeClr>
                </a:solidFill>
              </c:spPr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33,4</a:t>
                    </a:r>
                    <a:r>
                      <a:rPr lang="en-US"/>
                      <a:t>
</a:t>
                    </a:r>
                    <a:r>
                      <a:rPr lang="ru-RU" smtClean="0"/>
                      <a:t> </a:t>
                    </a:r>
                    <a:endParaRPr lang="en-US" dirty="0"/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3.6569754705058882E-2"/>
                  <c:y val="0.110199296600234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4.3883705646070659E-3"/>
                  <c:y val="-2.344665885111371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0.11263484449158136"/>
                  <c:y val="-0.168815943728018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2.6330223387642394E-2"/>
                  <c:y val="-0.1617819460726846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3.3644174328654172E-2"/>
                  <c:y val="3.75146541617819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1"/>
              <c:delete val="1"/>
            </c:dLbl>
            <c:numFmt formatCode="0.0%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совокупный доход </c:v>
                </c:pt>
                <c:pt idx="2">
                  <c:v>налог на имущество организаций </c:v>
                </c:pt>
                <c:pt idx="3">
                  <c:v>земельный налог </c:v>
                </c:pt>
                <c:pt idx="4">
                  <c:v>доходы от сдачи в аренду земельных участков , расположенных в границах городских округов</c:v>
                </c:pt>
                <c:pt idx="5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556</c:v>
                </c:pt>
                <c:pt idx="1">
                  <c:v>156.30000000000001</c:v>
                </c:pt>
                <c:pt idx="2">
                  <c:v>81.900000000000006</c:v>
                </c:pt>
                <c:pt idx="3">
                  <c:v>89.7</c:v>
                </c:pt>
                <c:pt idx="4">
                  <c:v>46.7</c:v>
                </c:pt>
                <c:pt idx="5">
                  <c:v>33.4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66556584986151868"/>
          <c:y val="1.8549834170552934E-2"/>
          <c:w val="0.33443415013848132"/>
          <c:h val="0.97765588797297176"/>
        </c:manualLayout>
      </c:layout>
      <c:overlay val="0"/>
      <c:txPr>
        <a:bodyPr/>
        <a:lstStyle/>
        <a:p>
          <a:pPr>
            <a:defRPr sz="10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83712087070673E-2"/>
          <c:y val="0.25643371666714027"/>
          <c:w val="0.96883257582585858"/>
          <c:h val="0.553675560596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областному бюджету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2.6917320877667527E-2"/>
                  <c:y val="0.26600435868882777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520,6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168126500922306E-3"/>
                  <c:y val="0.35954112333771693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556,0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167010988246066E-2"/>
                  <c:y val="0.3917539524032213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Работникам</a:t>
                    </a:r>
                    <a:r>
                      <a:rPr lang="ru-RU" sz="1000" baseline="0" dirty="0" smtClean="0"/>
                      <a:t> бюджетной сферы с 01.10.2015</a:t>
                    </a:r>
                  </a:p>
                  <a:p>
                    <a:endParaRPr lang="ru-RU" sz="1000" baseline="0" dirty="0" smtClean="0"/>
                  </a:p>
                  <a:p>
                    <a:r>
                      <a:rPr lang="ru-RU" sz="1000" baseline="0" dirty="0" smtClean="0"/>
                      <a:t>Прочие категории с 01.01.2015</a:t>
                    </a:r>
                  </a:p>
                  <a:p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Ожидаемая оценка 2014 года</c:v>
                </c:pt>
                <c:pt idx="1">
                  <c:v>Прогноз на 2015 год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7620</c:v>
                </c:pt>
                <c:pt idx="1">
                  <c:v>9653.2999999999993</c:v>
                </c:pt>
                <c:pt idx="2">
                  <c:v>9989.7000000000007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14682496"/>
        <c:axId val="116916608"/>
      </c:barChart>
      <c:catAx>
        <c:axId val="1146824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6916608"/>
        <c:crosses val="autoZero"/>
        <c:auto val="1"/>
        <c:lblAlgn val="ctr"/>
        <c:lblOffset val="100"/>
        <c:noMultiLvlLbl val="0"/>
      </c:catAx>
      <c:valAx>
        <c:axId val="1169166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4682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 Black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2000" b="0" kern="12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+mj-ea"/>
                <a:cs typeface="Arial" charset="0"/>
              </a:defRPr>
            </a:pPr>
            <a:r>
              <a:rPr lang="ru-RU" dirty="0" smtClean="0"/>
              <a:t>На плановый период 2016 и 2017 годов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depthPercent val="90"/>
      <c:rAngAx val="1"/>
    </c:view3D>
    <c:floor>
      <c:thickness val="0"/>
      <c:spPr>
        <a:solidFill>
          <a:schemeClr val="bg1"/>
        </a:solidFill>
        <a:ln>
          <a:noFill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solidFill>
          <a:schemeClr val="bg1">
            <a:alpha val="0"/>
          </a:schemeClr>
        </a:solidFill>
        <a:ln>
          <a:noFill/>
        </a:ln>
      </c:spPr>
    </c:sideWall>
    <c:backWall>
      <c:thickness val="0"/>
      <c:spPr>
        <a:solidFill>
          <a:schemeClr val="bg1">
            <a:alpha val="0"/>
          </a:schemeClr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8.6033801122368525E-3"/>
          <c:y val="5.6294778616329449E-2"/>
          <c:w val="0.97562375634866227"/>
          <c:h val="0.764000059424921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консолидированному бюджету области</c:v>
                </c:pt>
              </c:strCache>
            </c:strRef>
          </c:tx>
          <c:spPr>
            <a:solidFill>
              <a:srgbClr val="00B050"/>
            </a:solidFill>
            <a:ln w="9525"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8.6033801122368248E-3"/>
                  <c:y val="0.13125156636342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05070168355277E-2"/>
                  <c:y val="0.18457251519856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05070168355277E-2"/>
                  <c:y val="0.23379185258485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Прогноз на 2015 год</c:v>
                </c:pt>
                <c:pt idx="1">
                  <c:v>Плановый период 2016 год</c:v>
                </c:pt>
                <c:pt idx="2">
                  <c:v>Плановый период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556</c:v>
                </c:pt>
                <c:pt idx="1">
                  <c:v>589.4</c:v>
                </c:pt>
                <c:pt idx="2">
                  <c:v>629.4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7253248"/>
        <c:axId val="117256576"/>
        <c:axId val="0"/>
      </c:bar3DChart>
      <c:catAx>
        <c:axId val="1172532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 baseline="0"/>
            </a:pPr>
            <a:endParaRPr lang="ru-RU"/>
          </a:p>
        </c:txPr>
        <c:crossAx val="117256576"/>
        <c:crossesAt val="0"/>
        <c:auto val="1"/>
        <c:lblAlgn val="ctr"/>
        <c:lblOffset val="100"/>
        <c:noMultiLvlLbl val="0"/>
      </c:catAx>
      <c:valAx>
        <c:axId val="117256576"/>
        <c:scaling>
          <c:orientation val="minMax"/>
        </c:scaling>
        <c:delete val="1"/>
        <c:axPos val="l"/>
        <c:numFmt formatCode="#,##0.0" sourceLinked="0"/>
        <c:majorTickMark val="none"/>
        <c:minorTickMark val="none"/>
        <c:tickLblPos val="none"/>
        <c:crossAx val="117253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Arial Black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при нормативе 20%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c:rich>
      </c:tx>
      <c:layout/>
      <c:overlay val="0"/>
    </c:title>
    <c:autoTitleDeleted val="0"/>
    <c:view3D>
      <c:rotX val="10"/>
      <c:rotY val="25"/>
      <c:depthPercent val="10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4411547002220575E-3"/>
                  <c:y val="0.20109395944583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823094004441151E-3"/>
                  <c:y val="0.28021289430977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215396002960767E-3"/>
                  <c:y val="0.362628451459702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43079200592046E-2"/>
                  <c:y val="0.37581494060369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Ожидаемая оценка 2014 года</c:v>
                </c:pt>
                <c:pt idx="1">
                  <c:v>Прогноз 2015 года </c:v>
                </c:pt>
                <c:pt idx="2">
                  <c:v>Плановый период 2016 год</c:v>
                </c:pt>
                <c:pt idx="3">
                  <c:v>Плановый период 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56.1</c:v>
                </c:pt>
                <c:pt idx="1">
                  <c:v>59.1</c:v>
                </c:pt>
                <c:pt idx="2">
                  <c:v>61.8</c:v>
                </c:pt>
                <c:pt idx="3">
                  <c:v>64.5</c:v>
                </c:pt>
              </c:numCache>
            </c:numRef>
          </c:val>
          <c:shape val="pyramid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7639424"/>
        <c:axId val="117663616"/>
        <c:axId val="0"/>
      </c:bar3DChart>
      <c:catAx>
        <c:axId val="1176394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7663616"/>
        <c:crosses val="autoZero"/>
        <c:auto val="1"/>
        <c:lblAlgn val="ctr"/>
        <c:lblOffset val="100"/>
        <c:noMultiLvlLbl val="0"/>
      </c:catAx>
      <c:valAx>
        <c:axId val="117663616"/>
        <c:scaling>
          <c:orientation val="minMax"/>
        </c:scaling>
        <c:delete val="1"/>
        <c:axPos val="l"/>
        <c:numFmt formatCode="#,##0.0" sourceLinked="0"/>
        <c:majorTickMark val="none"/>
        <c:minorTickMark val="none"/>
        <c:tickLblPos val="none"/>
        <c:crossAx val="11763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 Black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6807498448285003"/>
          <c:w val="0.96739391234774097"/>
          <c:h val="0.51659507639247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7.4104744664224981E-3"/>
                  <c:y val="0.2530515933012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20948932844997E-3"/>
                  <c:y val="0.226212787951097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28379573137999E-3"/>
                  <c:y val="0.19553986755094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507106775370112E-2"/>
                  <c:y val="0.188155190213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Ожидаемая оценка на 2014 год</c:v>
                </c:pt>
                <c:pt idx="1">
                  <c:v>Прогноз на 2015 год </c:v>
                </c:pt>
                <c:pt idx="2">
                  <c:v>Плановый период 2016 год </c:v>
                </c:pt>
                <c:pt idx="3">
                  <c:v>Плановый период 2017 год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187.2</c:v>
                </c:pt>
                <c:pt idx="1">
                  <c:v>166.3</c:v>
                </c:pt>
                <c:pt idx="2">
                  <c:v>149.1</c:v>
                </c:pt>
                <c:pt idx="3">
                  <c:v>145.1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4654208"/>
        <c:axId val="114662400"/>
      </c:barChart>
      <c:catAx>
        <c:axId val="114654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4662400"/>
        <c:crosses val="autoZero"/>
        <c:auto val="1"/>
        <c:lblAlgn val="ctr"/>
        <c:lblOffset val="100"/>
        <c:noMultiLvlLbl val="0"/>
      </c:catAx>
      <c:valAx>
        <c:axId val="11466240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114654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 Black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5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3.1076357792139786E-3"/>
                  <c:y val="0.22510291254188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229073376419353E-3"/>
                  <c:y val="0.27151588420000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229073376419353E-3"/>
                  <c:y val="0.62193382021880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Прогноз на 2015 год</c:v>
                </c:pt>
                <c:pt idx="1">
                  <c:v>Плановый период 2016 года</c:v>
                </c:pt>
                <c:pt idx="2">
                  <c:v>Плановый период 2017 года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1110</c:v>
                </c:pt>
                <c:pt idx="1">
                  <c:v>1159</c:v>
                </c:pt>
                <c:pt idx="2">
                  <c:v>1218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7746688"/>
        <c:axId val="117761920"/>
        <c:axId val="0"/>
      </c:bar3DChart>
      <c:catAx>
        <c:axId val="1177466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7761920"/>
        <c:crosses val="autoZero"/>
        <c:auto val="1"/>
        <c:lblAlgn val="ctr"/>
        <c:lblOffset val="100"/>
        <c:noMultiLvlLbl val="0"/>
      </c:catAx>
      <c:valAx>
        <c:axId val="11776192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117746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 Black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долг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483.4</c:v>
                </c:pt>
                <c:pt idx="1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  <c:txPr>
        <a:bodyPr/>
        <a:lstStyle/>
        <a:p>
          <a:pPr>
            <a:defRPr sz="14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долг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Кредиты кредитных организаций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799.3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  <c:txPr>
        <a:bodyPr/>
        <a:lstStyle/>
        <a:p>
          <a:pPr>
            <a:defRPr sz="14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долг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</c:f>
              <c:strCache>
                <c:ptCount val="1"/>
                <c:pt idx="0">
                  <c:v>Кредиты кредитных организаций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921.2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  <c:txPr>
        <a:bodyPr/>
        <a:lstStyle/>
        <a:p>
          <a:pPr>
            <a:defRPr sz="14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C20C3-F0CA-4797-9484-F8BBE97CA668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D7CF87-89FE-4D05-95EA-F3DA4A69647A}">
      <dgm:prSet phldrT="[Текст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400" dirty="0" smtClean="0">
              <a:latin typeface="Arial Black" pitchFamily="34" charset="0"/>
            </a:rPr>
            <a:t>4,1</a:t>
          </a:r>
          <a:endParaRPr lang="ru-RU" sz="1400" dirty="0">
            <a:latin typeface="Arial Black" pitchFamily="34" charset="0"/>
          </a:endParaRPr>
        </a:p>
      </dgm:t>
    </dgm:pt>
    <dgm:pt modelId="{6BAC1816-F1E1-4900-B44E-AD470CB812B3}" type="parTrans" cxnId="{1A77A9AD-199B-4C1C-A426-3120629F3851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063E10C6-F430-4D48-ACBC-B36C32EAC4B3}" type="sibTrans" cxnId="{1A77A9AD-199B-4C1C-A426-3120629F3851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C805BBDD-98E9-4FBF-A5C0-3D2B120F3B88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Arial Black" pitchFamily="34" charset="0"/>
            </a:rPr>
            <a:t>Рост размера государственной пошлины  на 57%, предусмотрен понижающий коэффициент(50%) для лиц,  использующих единый портал при получении государственных или муниципальных услуг.</a:t>
          </a:r>
          <a:endParaRPr lang="ru-RU" sz="1200" dirty="0">
            <a:latin typeface="Arial Black" pitchFamily="34" charset="0"/>
          </a:endParaRPr>
        </a:p>
      </dgm:t>
    </dgm:pt>
    <dgm:pt modelId="{1BC5030C-34F0-4FD8-91FB-4D65588CCACF}" type="parTrans" cxnId="{DFBB4E7F-8CD6-4A53-ADFB-7C7DF6FE5EB9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5B797791-D314-45A3-92B6-7339C5BD398F}" type="sibTrans" cxnId="{DFBB4E7F-8CD6-4A53-ADFB-7C7DF6FE5EB9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706C24F7-157F-4099-86F5-D94E4C54A598}">
      <dgm:prSet phldrT="[Текст]" custT="1"/>
      <dgm:spPr/>
      <dgm:t>
        <a:bodyPr/>
        <a:lstStyle/>
        <a:p>
          <a:r>
            <a:rPr lang="ru-RU" sz="1400" dirty="0" smtClean="0">
              <a:latin typeface="Arial Black" pitchFamily="34" charset="0"/>
            </a:rPr>
            <a:t>2,4</a:t>
          </a:r>
          <a:endParaRPr lang="ru-RU" sz="1400" dirty="0">
            <a:latin typeface="Arial Black" pitchFamily="34" charset="0"/>
          </a:endParaRPr>
        </a:p>
      </dgm:t>
    </dgm:pt>
    <dgm:pt modelId="{33555C9E-F06F-4385-891A-8C462F2CB51F}" type="parTrans" cxnId="{E08552DF-A015-4BA7-933E-5F08A8C3CF2B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84EC9471-C8C7-47EE-9444-EE97C7F517FA}" type="sibTrans" cxnId="{E08552DF-A015-4BA7-933E-5F08A8C3CF2B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A11922EC-DC15-4CBF-80D7-2B6F2525ED2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Увеличение ставок акцизов на нефтепродукты в среднем на 15%  </a:t>
          </a:r>
          <a:endParaRPr lang="ru-RU" sz="1200" dirty="0">
            <a:latin typeface="Arial Black" pitchFamily="34" charset="0"/>
          </a:endParaRPr>
        </a:p>
      </dgm:t>
    </dgm:pt>
    <dgm:pt modelId="{EC65EBF9-8616-454D-B7B8-590605591CC0}" type="parTrans" cxnId="{A08F4657-B29F-47C1-B890-389562D6FFBE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9FBD2AB8-98D5-4373-9767-C7743A6A2663}" type="sibTrans" cxnId="{A08F4657-B29F-47C1-B890-389562D6FFBE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66E20222-E37E-415F-9DCB-52A5110261A9}">
      <dgm:prSet phldrT="[Текст]" custT="1"/>
      <dgm:spPr/>
      <dgm:t>
        <a:bodyPr/>
        <a:lstStyle/>
        <a:p>
          <a:r>
            <a:rPr lang="ru-RU" sz="1400" dirty="0" smtClean="0">
              <a:latin typeface="Arial Black" pitchFamily="34" charset="0"/>
            </a:rPr>
            <a:t>5,5</a:t>
          </a:r>
          <a:endParaRPr lang="ru-RU" sz="1400" dirty="0">
            <a:latin typeface="Arial Black" pitchFamily="34" charset="0"/>
          </a:endParaRPr>
        </a:p>
      </dgm:t>
    </dgm:pt>
    <dgm:pt modelId="{05796263-DDC4-4678-8E27-1DE870B8DC98}" type="parTrans" cxnId="{6197785C-ECDE-412E-95E0-B24C25766136}">
      <dgm:prSet/>
      <dgm:spPr/>
      <dgm:t>
        <a:bodyPr/>
        <a:lstStyle/>
        <a:p>
          <a:endParaRPr lang="ru-RU"/>
        </a:p>
      </dgm:t>
    </dgm:pt>
    <dgm:pt modelId="{01639945-538B-432B-8896-27F1F34BBB7D}" type="sibTrans" cxnId="{6197785C-ECDE-412E-95E0-B24C25766136}">
      <dgm:prSet/>
      <dgm:spPr/>
      <dgm:t>
        <a:bodyPr/>
        <a:lstStyle/>
        <a:p>
          <a:endParaRPr lang="ru-RU"/>
        </a:p>
      </dgm:t>
    </dgm:pt>
    <dgm:pt modelId="{D41DFC12-82E1-4EB1-87BC-C415736EF2E2}">
      <dgm:prSet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Индексация корректирующего коэффициента К-1 в 1,062 раза</a:t>
          </a:r>
          <a:endParaRPr lang="ru-RU" sz="1200" dirty="0"/>
        </a:p>
      </dgm:t>
    </dgm:pt>
    <dgm:pt modelId="{1C9A6080-4409-4FF4-84E4-04691C900891}" type="parTrans" cxnId="{5E497BB7-CE3F-4EDD-957F-9CAFFE609AD5}">
      <dgm:prSet/>
      <dgm:spPr/>
      <dgm:t>
        <a:bodyPr/>
        <a:lstStyle/>
        <a:p>
          <a:endParaRPr lang="ru-RU"/>
        </a:p>
      </dgm:t>
    </dgm:pt>
    <dgm:pt modelId="{D4E46592-28CA-440C-9F8B-4D205155862B}" type="sibTrans" cxnId="{5E497BB7-CE3F-4EDD-957F-9CAFFE609AD5}">
      <dgm:prSet/>
      <dgm:spPr/>
      <dgm:t>
        <a:bodyPr/>
        <a:lstStyle/>
        <a:p>
          <a:endParaRPr lang="ru-RU"/>
        </a:p>
      </dgm:t>
    </dgm:pt>
    <dgm:pt modelId="{9C16CEB7-B44C-4CCF-943B-81487C9D20BA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34,4</a:t>
          </a:r>
          <a:endParaRPr lang="ru-RU" dirty="0">
            <a:latin typeface="Arial Black" pitchFamily="34" charset="0"/>
          </a:endParaRPr>
        </a:p>
      </dgm:t>
    </dgm:pt>
    <dgm:pt modelId="{0C3ADBE9-146A-4F78-A749-ABFFC036AA24}" type="parTrans" cxnId="{15611A97-A402-4624-8CAB-10200119B3C6}">
      <dgm:prSet/>
      <dgm:spPr/>
      <dgm:t>
        <a:bodyPr/>
        <a:lstStyle/>
        <a:p>
          <a:endParaRPr lang="ru-RU"/>
        </a:p>
      </dgm:t>
    </dgm:pt>
    <dgm:pt modelId="{305A4212-FA0F-40C7-8B7A-B6032A1D0267}" type="sibTrans" cxnId="{15611A97-A402-4624-8CAB-10200119B3C6}">
      <dgm:prSet/>
      <dgm:spPr/>
      <dgm:t>
        <a:bodyPr/>
        <a:lstStyle/>
        <a:p>
          <a:endParaRPr lang="ru-RU"/>
        </a:p>
      </dgm:t>
    </dgm:pt>
    <dgm:pt modelId="{1D4D1FEF-48A8-4B8D-A61D-638080E0A809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6,7</a:t>
          </a:r>
          <a:endParaRPr lang="ru-RU" dirty="0">
            <a:latin typeface="Arial Black" pitchFamily="34" charset="0"/>
          </a:endParaRPr>
        </a:p>
      </dgm:t>
    </dgm:pt>
    <dgm:pt modelId="{763F8970-DA6B-4A8A-9EE2-DC32C6FEDBE6}" type="parTrans" cxnId="{9C26A056-BA81-49F1-9969-0C2801DEA173}">
      <dgm:prSet/>
      <dgm:spPr/>
      <dgm:t>
        <a:bodyPr/>
        <a:lstStyle/>
        <a:p>
          <a:endParaRPr lang="ru-RU"/>
        </a:p>
      </dgm:t>
    </dgm:pt>
    <dgm:pt modelId="{68FD42D7-6577-4187-AFB9-006111223D23}" type="sibTrans" cxnId="{9C26A056-BA81-49F1-9969-0C2801DEA173}">
      <dgm:prSet/>
      <dgm:spPr/>
      <dgm:t>
        <a:bodyPr/>
        <a:lstStyle/>
        <a:p>
          <a:endParaRPr lang="ru-RU"/>
        </a:p>
      </dgm:t>
    </dgm:pt>
    <dgm:pt modelId="{F8226EF2-9293-436C-AC49-9C2F30A745B6}">
      <dgm:prSet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Рост Фонда оплаты труда в среднем  на 106,6 % </a:t>
          </a:r>
          <a:endParaRPr lang="ru-RU" sz="1200" dirty="0">
            <a:latin typeface="Arial Black" pitchFamily="34" charset="0"/>
          </a:endParaRPr>
        </a:p>
      </dgm:t>
    </dgm:pt>
    <dgm:pt modelId="{9EB0DC6C-C551-4AD7-9162-43C712F725FF}" type="parTrans" cxnId="{39BCBB58-DE48-4FA1-96C6-691FF989F5DF}">
      <dgm:prSet/>
      <dgm:spPr/>
      <dgm:t>
        <a:bodyPr/>
        <a:lstStyle/>
        <a:p>
          <a:endParaRPr lang="ru-RU"/>
        </a:p>
      </dgm:t>
    </dgm:pt>
    <dgm:pt modelId="{2AFF54D7-B93B-4681-AEA0-78A1D9B812B2}" type="sibTrans" cxnId="{39BCBB58-DE48-4FA1-96C6-691FF989F5DF}">
      <dgm:prSet/>
      <dgm:spPr/>
      <dgm:t>
        <a:bodyPr/>
        <a:lstStyle/>
        <a:p>
          <a:endParaRPr lang="ru-RU"/>
        </a:p>
      </dgm:t>
    </dgm:pt>
    <dgm:pt modelId="{A721A085-E7D4-4928-A2DA-622D1B8C622E}">
      <dgm:prSet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Изменение ставки налога на имущество организаций  в отношении железнодорожных путей общего пользования, магистральных трубопроводов, линий электропередач  с 0,7% до 1%.</a:t>
          </a:r>
          <a:endParaRPr lang="ru-RU" sz="1200" dirty="0">
            <a:latin typeface="Arial Black" pitchFamily="34" charset="0"/>
          </a:endParaRPr>
        </a:p>
      </dgm:t>
    </dgm:pt>
    <dgm:pt modelId="{CD262C98-D166-457B-A0B2-4AE23FE72A12}" type="parTrans" cxnId="{C7885CFE-6597-4767-93C5-D9C1F0A4AA8B}">
      <dgm:prSet/>
      <dgm:spPr/>
      <dgm:t>
        <a:bodyPr/>
        <a:lstStyle/>
        <a:p>
          <a:endParaRPr lang="ru-RU"/>
        </a:p>
      </dgm:t>
    </dgm:pt>
    <dgm:pt modelId="{A499385D-4A2F-43EC-ACD7-DCAB19EB7F22}" type="sibTrans" cxnId="{C7885CFE-6597-4767-93C5-D9C1F0A4AA8B}">
      <dgm:prSet/>
      <dgm:spPr/>
      <dgm:t>
        <a:bodyPr/>
        <a:lstStyle/>
        <a:p>
          <a:endParaRPr lang="ru-RU"/>
        </a:p>
      </dgm:t>
    </dgm:pt>
    <dgm:pt modelId="{CB17CAD6-56BD-45BD-A4E9-98C6711AAC98}" type="pres">
      <dgm:prSet presAssocID="{E8AC20C3-F0CA-4797-9484-F8BBE97CA6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D35F29-64EE-42DA-824C-6FBBFE8A454D}" type="pres">
      <dgm:prSet presAssocID="{20D7CF87-89FE-4D05-95EA-F3DA4A69647A}" presName="composite" presStyleCnt="0"/>
      <dgm:spPr/>
    </dgm:pt>
    <dgm:pt modelId="{EAB876D1-0A57-47E2-B64F-447D4CA79778}" type="pres">
      <dgm:prSet presAssocID="{20D7CF87-89FE-4D05-95EA-F3DA4A69647A}" presName="parentText" presStyleLbl="alignNode1" presStyleIdx="0" presStyleCnt="5" custAng="0" custLinFactY="100000" custLinFactNeighborX="6492" custLinFactNeighborY="1690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1FB1D-41F7-4D72-BDC7-DE69F998D495}" type="pres">
      <dgm:prSet presAssocID="{20D7CF87-89FE-4D05-95EA-F3DA4A69647A}" presName="descendantText" presStyleLbl="alignAcc1" presStyleIdx="0" presStyleCnt="5" custScaleX="100000" custScaleY="212218" custLinFactY="200000" custLinFactNeighborX="722" custLinFactNeighborY="255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6FD36-C440-4A35-8067-1CFB4F845D9D}" type="pres">
      <dgm:prSet presAssocID="{063E10C6-F430-4D48-ACBC-B36C32EAC4B3}" presName="sp" presStyleCnt="0"/>
      <dgm:spPr/>
    </dgm:pt>
    <dgm:pt modelId="{9E3ED016-59FC-493B-8F96-0A23ACA550EF}" type="pres">
      <dgm:prSet presAssocID="{706C24F7-157F-4099-86F5-D94E4C54A598}" presName="composite" presStyleCnt="0"/>
      <dgm:spPr/>
    </dgm:pt>
    <dgm:pt modelId="{3672E7A5-28ED-4E19-A342-5C7936E36399}" type="pres">
      <dgm:prSet presAssocID="{706C24F7-157F-4099-86F5-D94E4C54A598}" presName="parentText" presStyleLbl="alignNode1" presStyleIdx="1" presStyleCnt="5" custAng="0" custLinFactNeighborX="-6492" custLinFactNeighborY="-70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63781-DD33-4E31-9EDC-3C05AF5927DE}" type="pres">
      <dgm:prSet presAssocID="{706C24F7-157F-4099-86F5-D94E4C54A598}" presName="descendantText" presStyleLbl="alignAcc1" presStyleIdx="1" presStyleCnt="5" custScaleY="125039" custLinFactNeighborX="419" custLinFactNeighborY="-95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612A5-8004-4380-8196-D8774CDBD745}" type="pres">
      <dgm:prSet presAssocID="{84EC9471-C8C7-47EE-9444-EE97C7F517FA}" presName="sp" presStyleCnt="0"/>
      <dgm:spPr/>
    </dgm:pt>
    <dgm:pt modelId="{EEC55D95-87FB-43DD-B8FE-25451B74F193}" type="pres">
      <dgm:prSet presAssocID="{66E20222-E37E-415F-9DCB-52A5110261A9}" presName="composite" presStyleCnt="0"/>
      <dgm:spPr/>
    </dgm:pt>
    <dgm:pt modelId="{B86EF39B-A0F7-4C88-A3B0-909E9C78C168}" type="pres">
      <dgm:prSet presAssocID="{66E20222-E37E-415F-9DCB-52A5110261A9}" presName="parentText" presStyleLbl="alignNode1" presStyleIdx="2" presStyleCnt="5" custAng="0" custLinFactNeighborY="-587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46170-E032-4676-BF10-AA0F6E464A89}" type="pres">
      <dgm:prSet presAssocID="{66E20222-E37E-415F-9DCB-52A5110261A9}" presName="descendantText" presStyleLbl="alignAcc1" presStyleIdx="2" presStyleCnt="5" custScaleY="184576" custLinFactNeighborX="722" custLinFactNeighborY="-83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21DF8-18E1-4EB5-9257-543B06328C8A}" type="pres">
      <dgm:prSet presAssocID="{01639945-538B-432B-8896-27F1F34BBB7D}" presName="sp" presStyleCnt="0"/>
      <dgm:spPr/>
    </dgm:pt>
    <dgm:pt modelId="{155E7094-FA38-4213-93BD-639A4A0A4D44}" type="pres">
      <dgm:prSet presAssocID="{9C16CEB7-B44C-4CCF-943B-81487C9D20BA}" presName="composite" presStyleCnt="0"/>
      <dgm:spPr/>
    </dgm:pt>
    <dgm:pt modelId="{B9FF5D2D-FBBF-44DD-AF26-D3CA8D9C274C}" type="pres">
      <dgm:prSet presAssocID="{9C16CEB7-B44C-4CCF-943B-81487C9D20BA}" presName="parentText" presStyleLbl="alignNode1" presStyleIdx="3" presStyleCnt="5" custAng="0" custLinFactY="-183666" custLinFactNeighborX="6492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B1059-7B1E-44F7-A51F-4131097CF808}" type="pres">
      <dgm:prSet presAssocID="{9C16CEB7-B44C-4CCF-943B-81487C9D20BA}" presName="descendantText" presStyleLbl="alignAcc1" presStyleIdx="3" presStyleCnt="5" custLinFactY="-300000" custLinFactNeighborX="419" custLinFactNeighborY="-318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A4FD7-D9FB-42FF-8B0E-2C734775BF27}" type="pres">
      <dgm:prSet presAssocID="{305A4212-FA0F-40C7-8B7A-B6032A1D0267}" presName="sp" presStyleCnt="0"/>
      <dgm:spPr/>
    </dgm:pt>
    <dgm:pt modelId="{2E17EAA9-F0D2-4FBE-9F83-060900150EEA}" type="pres">
      <dgm:prSet presAssocID="{1D4D1FEF-48A8-4B8D-A61D-638080E0A809}" presName="composite" presStyleCnt="0"/>
      <dgm:spPr/>
    </dgm:pt>
    <dgm:pt modelId="{5778558A-818E-4F13-97DF-070F91888A55}" type="pres">
      <dgm:prSet presAssocID="{1D4D1FEF-48A8-4B8D-A61D-638080E0A809}" presName="parentText" presStyleLbl="alignNode1" presStyleIdx="4" presStyleCnt="5" custAng="0" custLinFactNeighborX="-6673" custLinFactNeighborY="278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B918D-1128-4397-BF75-5BCF983FE94F}" type="pres">
      <dgm:prSet presAssocID="{1D4D1FEF-48A8-4B8D-A61D-638080E0A809}" presName="descendantText" presStyleLbl="alignAcc1" presStyleIdx="4" presStyleCnt="5" custScaleY="160435" custLinFactNeighborX="993" custLinFactNeighborY="47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BCBB58-DE48-4FA1-96C6-691FF989F5DF}" srcId="{9C16CEB7-B44C-4CCF-943B-81487C9D20BA}" destId="{F8226EF2-9293-436C-AC49-9C2F30A745B6}" srcOrd="0" destOrd="0" parTransId="{9EB0DC6C-C551-4AD7-9162-43C712F725FF}" sibTransId="{2AFF54D7-B93B-4681-AEA0-78A1D9B812B2}"/>
    <dgm:cxn modelId="{1A77A9AD-199B-4C1C-A426-3120629F3851}" srcId="{E8AC20C3-F0CA-4797-9484-F8BBE97CA668}" destId="{20D7CF87-89FE-4D05-95EA-F3DA4A69647A}" srcOrd="0" destOrd="0" parTransId="{6BAC1816-F1E1-4900-B44E-AD470CB812B3}" sibTransId="{063E10C6-F430-4D48-ACBC-B36C32EAC4B3}"/>
    <dgm:cxn modelId="{DFBB4E7F-8CD6-4A53-ADFB-7C7DF6FE5EB9}" srcId="{20D7CF87-89FE-4D05-95EA-F3DA4A69647A}" destId="{C805BBDD-98E9-4FBF-A5C0-3D2B120F3B88}" srcOrd="0" destOrd="0" parTransId="{1BC5030C-34F0-4FD8-91FB-4D65588CCACF}" sibTransId="{5B797791-D314-45A3-92B6-7339C5BD398F}"/>
    <dgm:cxn modelId="{15611A97-A402-4624-8CAB-10200119B3C6}" srcId="{E8AC20C3-F0CA-4797-9484-F8BBE97CA668}" destId="{9C16CEB7-B44C-4CCF-943B-81487C9D20BA}" srcOrd="3" destOrd="0" parTransId="{0C3ADBE9-146A-4F78-A749-ABFFC036AA24}" sibTransId="{305A4212-FA0F-40C7-8B7A-B6032A1D0267}"/>
    <dgm:cxn modelId="{9C26A056-BA81-49F1-9969-0C2801DEA173}" srcId="{E8AC20C3-F0CA-4797-9484-F8BBE97CA668}" destId="{1D4D1FEF-48A8-4B8D-A61D-638080E0A809}" srcOrd="4" destOrd="0" parTransId="{763F8970-DA6B-4A8A-9EE2-DC32C6FEDBE6}" sibTransId="{68FD42D7-6577-4187-AFB9-006111223D23}"/>
    <dgm:cxn modelId="{B02E2EFE-E877-497D-AC47-7F474E0AB0FC}" type="presOf" srcId="{706C24F7-157F-4099-86F5-D94E4C54A598}" destId="{3672E7A5-28ED-4E19-A342-5C7936E36399}" srcOrd="0" destOrd="0" presId="urn:microsoft.com/office/officeart/2005/8/layout/chevron2"/>
    <dgm:cxn modelId="{ABAFDB21-71A6-4B2C-9B5B-9CE95C3B5720}" type="presOf" srcId="{66E20222-E37E-415F-9DCB-52A5110261A9}" destId="{B86EF39B-A0F7-4C88-A3B0-909E9C78C168}" srcOrd="0" destOrd="0" presId="urn:microsoft.com/office/officeart/2005/8/layout/chevron2"/>
    <dgm:cxn modelId="{DBA0C3F4-81CF-4484-9FBF-428287F3CB60}" type="presOf" srcId="{D41DFC12-82E1-4EB1-87BC-C415736EF2E2}" destId="{88D46170-E032-4676-BF10-AA0F6E464A89}" srcOrd="0" destOrd="0" presId="urn:microsoft.com/office/officeart/2005/8/layout/chevron2"/>
    <dgm:cxn modelId="{B84BD6E2-8D98-41F0-919C-5624AE2DEB1D}" type="presOf" srcId="{1D4D1FEF-48A8-4B8D-A61D-638080E0A809}" destId="{5778558A-818E-4F13-97DF-070F91888A55}" srcOrd="0" destOrd="0" presId="urn:microsoft.com/office/officeart/2005/8/layout/chevron2"/>
    <dgm:cxn modelId="{D93F8CB9-DAA1-4CAF-82DA-1B9B88FC9BE8}" type="presOf" srcId="{9C16CEB7-B44C-4CCF-943B-81487C9D20BA}" destId="{B9FF5D2D-FBBF-44DD-AF26-D3CA8D9C274C}" srcOrd="0" destOrd="0" presId="urn:microsoft.com/office/officeart/2005/8/layout/chevron2"/>
    <dgm:cxn modelId="{A08F4657-B29F-47C1-B890-389562D6FFBE}" srcId="{706C24F7-157F-4099-86F5-D94E4C54A598}" destId="{A11922EC-DC15-4CBF-80D7-2B6F2525ED27}" srcOrd="0" destOrd="0" parTransId="{EC65EBF9-8616-454D-B7B8-590605591CC0}" sibTransId="{9FBD2AB8-98D5-4373-9767-C7743A6A2663}"/>
    <dgm:cxn modelId="{E08552DF-A015-4BA7-933E-5F08A8C3CF2B}" srcId="{E8AC20C3-F0CA-4797-9484-F8BBE97CA668}" destId="{706C24F7-157F-4099-86F5-D94E4C54A598}" srcOrd="1" destOrd="0" parTransId="{33555C9E-F06F-4385-891A-8C462F2CB51F}" sibTransId="{84EC9471-C8C7-47EE-9444-EE97C7F517FA}"/>
    <dgm:cxn modelId="{8D9F0BCA-403E-499D-8030-503A1803CFAF}" type="presOf" srcId="{20D7CF87-89FE-4D05-95EA-F3DA4A69647A}" destId="{EAB876D1-0A57-47E2-B64F-447D4CA79778}" srcOrd="0" destOrd="0" presId="urn:microsoft.com/office/officeart/2005/8/layout/chevron2"/>
    <dgm:cxn modelId="{AADE0011-F6AB-4327-A3C9-3DF62CC484AE}" type="presOf" srcId="{A721A085-E7D4-4928-A2DA-622D1B8C622E}" destId="{712B918D-1128-4397-BF75-5BCF983FE94F}" srcOrd="0" destOrd="0" presId="urn:microsoft.com/office/officeart/2005/8/layout/chevron2"/>
    <dgm:cxn modelId="{6197785C-ECDE-412E-95E0-B24C25766136}" srcId="{E8AC20C3-F0CA-4797-9484-F8BBE97CA668}" destId="{66E20222-E37E-415F-9DCB-52A5110261A9}" srcOrd="2" destOrd="0" parTransId="{05796263-DDC4-4678-8E27-1DE870B8DC98}" sibTransId="{01639945-538B-432B-8896-27F1F34BBB7D}"/>
    <dgm:cxn modelId="{C7885CFE-6597-4767-93C5-D9C1F0A4AA8B}" srcId="{1D4D1FEF-48A8-4B8D-A61D-638080E0A809}" destId="{A721A085-E7D4-4928-A2DA-622D1B8C622E}" srcOrd="0" destOrd="0" parTransId="{CD262C98-D166-457B-A0B2-4AE23FE72A12}" sibTransId="{A499385D-4A2F-43EC-ACD7-DCAB19EB7F22}"/>
    <dgm:cxn modelId="{244DA73B-AC8C-4EB5-B295-2F1AA960F1FF}" type="presOf" srcId="{C805BBDD-98E9-4FBF-A5C0-3D2B120F3B88}" destId="{C851FB1D-41F7-4D72-BDC7-DE69F998D495}" srcOrd="0" destOrd="0" presId="urn:microsoft.com/office/officeart/2005/8/layout/chevron2"/>
    <dgm:cxn modelId="{8C12E30A-FF2B-4592-821B-C9C4C577F342}" type="presOf" srcId="{A11922EC-DC15-4CBF-80D7-2B6F2525ED27}" destId="{77C63781-DD33-4E31-9EDC-3C05AF5927DE}" srcOrd="0" destOrd="0" presId="urn:microsoft.com/office/officeart/2005/8/layout/chevron2"/>
    <dgm:cxn modelId="{B9C4ECF7-CFA9-4B4F-9B6D-A49895B042B8}" type="presOf" srcId="{E8AC20C3-F0CA-4797-9484-F8BBE97CA668}" destId="{CB17CAD6-56BD-45BD-A4E9-98C6711AAC98}" srcOrd="0" destOrd="0" presId="urn:microsoft.com/office/officeart/2005/8/layout/chevron2"/>
    <dgm:cxn modelId="{E514E983-6140-465C-9202-75B0148CDB45}" type="presOf" srcId="{F8226EF2-9293-436C-AC49-9C2F30A745B6}" destId="{DB1B1059-7B1E-44F7-A51F-4131097CF808}" srcOrd="0" destOrd="0" presId="urn:microsoft.com/office/officeart/2005/8/layout/chevron2"/>
    <dgm:cxn modelId="{5E497BB7-CE3F-4EDD-957F-9CAFFE609AD5}" srcId="{66E20222-E37E-415F-9DCB-52A5110261A9}" destId="{D41DFC12-82E1-4EB1-87BC-C415736EF2E2}" srcOrd="0" destOrd="0" parTransId="{1C9A6080-4409-4FF4-84E4-04691C900891}" sibTransId="{D4E46592-28CA-440C-9F8B-4D205155862B}"/>
    <dgm:cxn modelId="{296A11A5-2AB6-4165-B75F-FF9C013DADF0}" type="presParOf" srcId="{CB17CAD6-56BD-45BD-A4E9-98C6711AAC98}" destId="{A7D35F29-64EE-42DA-824C-6FBBFE8A454D}" srcOrd="0" destOrd="0" presId="urn:microsoft.com/office/officeart/2005/8/layout/chevron2"/>
    <dgm:cxn modelId="{250EECE1-9F7B-425A-ADDD-3E623DA21FD1}" type="presParOf" srcId="{A7D35F29-64EE-42DA-824C-6FBBFE8A454D}" destId="{EAB876D1-0A57-47E2-B64F-447D4CA79778}" srcOrd="0" destOrd="0" presId="urn:microsoft.com/office/officeart/2005/8/layout/chevron2"/>
    <dgm:cxn modelId="{D191FB20-40A1-4AB0-A1DC-635191693680}" type="presParOf" srcId="{A7D35F29-64EE-42DA-824C-6FBBFE8A454D}" destId="{C851FB1D-41F7-4D72-BDC7-DE69F998D495}" srcOrd="1" destOrd="0" presId="urn:microsoft.com/office/officeart/2005/8/layout/chevron2"/>
    <dgm:cxn modelId="{E7E81B24-12F7-4B90-AC5E-D85613512147}" type="presParOf" srcId="{CB17CAD6-56BD-45BD-A4E9-98C6711AAC98}" destId="{3B66FD36-C440-4A35-8067-1CFB4F845D9D}" srcOrd="1" destOrd="0" presId="urn:microsoft.com/office/officeart/2005/8/layout/chevron2"/>
    <dgm:cxn modelId="{D7136C0B-F5F2-4E59-B127-99261D473BE8}" type="presParOf" srcId="{CB17CAD6-56BD-45BD-A4E9-98C6711AAC98}" destId="{9E3ED016-59FC-493B-8F96-0A23ACA550EF}" srcOrd="2" destOrd="0" presId="urn:microsoft.com/office/officeart/2005/8/layout/chevron2"/>
    <dgm:cxn modelId="{7AA06F38-9FDD-47FA-985D-79282B74AB65}" type="presParOf" srcId="{9E3ED016-59FC-493B-8F96-0A23ACA550EF}" destId="{3672E7A5-28ED-4E19-A342-5C7936E36399}" srcOrd="0" destOrd="0" presId="urn:microsoft.com/office/officeart/2005/8/layout/chevron2"/>
    <dgm:cxn modelId="{DC53C9EC-0CB9-4206-A24A-63D09C86B6C1}" type="presParOf" srcId="{9E3ED016-59FC-493B-8F96-0A23ACA550EF}" destId="{77C63781-DD33-4E31-9EDC-3C05AF5927DE}" srcOrd="1" destOrd="0" presId="urn:microsoft.com/office/officeart/2005/8/layout/chevron2"/>
    <dgm:cxn modelId="{8DA644AC-90D2-4824-BC1B-99FB52A150C2}" type="presParOf" srcId="{CB17CAD6-56BD-45BD-A4E9-98C6711AAC98}" destId="{556612A5-8004-4380-8196-D8774CDBD745}" srcOrd="3" destOrd="0" presId="urn:microsoft.com/office/officeart/2005/8/layout/chevron2"/>
    <dgm:cxn modelId="{BECA4EDD-9EE4-452C-B07A-B06736AEC4ED}" type="presParOf" srcId="{CB17CAD6-56BD-45BD-A4E9-98C6711AAC98}" destId="{EEC55D95-87FB-43DD-B8FE-25451B74F193}" srcOrd="4" destOrd="0" presId="urn:microsoft.com/office/officeart/2005/8/layout/chevron2"/>
    <dgm:cxn modelId="{8DB54D62-3A66-4CDD-A175-B53DD105D168}" type="presParOf" srcId="{EEC55D95-87FB-43DD-B8FE-25451B74F193}" destId="{B86EF39B-A0F7-4C88-A3B0-909E9C78C168}" srcOrd="0" destOrd="0" presId="urn:microsoft.com/office/officeart/2005/8/layout/chevron2"/>
    <dgm:cxn modelId="{2EE319E7-4AD9-408F-9742-3E14BF56F58C}" type="presParOf" srcId="{EEC55D95-87FB-43DD-B8FE-25451B74F193}" destId="{88D46170-E032-4676-BF10-AA0F6E464A89}" srcOrd="1" destOrd="0" presId="urn:microsoft.com/office/officeart/2005/8/layout/chevron2"/>
    <dgm:cxn modelId="{EBEF6748-9484-4DDF-A6E0-85A99EAB5F44}" type="presParOf" srcId="{CB17CAD6-56BD-45BD-A4E9-98C6711AAC98}" destId="{24D21DF8-18E1-4EB5-9257-543B06328C8A}" srcOrd="5" destOrd="0" presId="urn:microsoft.com/office/officeart/2005/8/layout/chevron2"/>
    <dgm:cxn modelId="{52A3B51A-D3C5-420D-8A23-F22FF78CDFD4}" type="presParOf" srcId="{CB17CAD6-56BD-45BD-A4E9-98C6711AAC98}" destId="{155E7094-FA38-4213-93BD-639A4A0A4D44}" srcOrd="6" destOrd="0" presId="urn:microsoft.com/office/officeart/2005/8/layout/chevron2"/>
    <dgm:cxn modelId="{A684BD75-9200-454A-B5C4-2B4E10D0B40E}" type="presParOf" srcId="{155E7094-FA38-4213-93BD-639A4A0A4D44}" destId="{B9FF5D2D-FBBF-44DD-AF26-D3CA8D9C274C}" srcOrd="0" destOrd="0" presId="urn:microsoft.com/office/officeart/2005/8/layout/chevron2"/>
    <dgm:cxn modelId="{1525AD2A-35AC-4341-99E8-2956203A3C85}" type="presParOf" srcId="{155E7094-FA38-4213-93BD-639A4A0A4D44}" destId="{DB1B1059-7B1E-44F7-A51F-4131097CF808}" srcOrd="1" destOrd="0" presId="urn:microsoft.com/office/officeart/2005/8/layout/chevron2"/>
    <dgm:cxn modelId="{DF5FE060-611A-4EBE-8CD3-6FCC0D5B3491}" type="presParOf" srcId="{CB17CAD6-56BD-45BD-A4E9-98C6711AAC98}" destId="{6E6A4FD7-D9FB-42FF-8B0E-2C734775BF27}" srcOrd="7" destOrd="0" presId="urn:microsoft.com/office/officeart/2005/8/layout/chevron2"/>
    <dgm:cxn modelId="{7384C16F-B82D-4A84-8291-5E682EA51197}" type="presParOf" srcId="{CB17CAD6-56BD-45BD-A4E9-98C6711AAC98}" destId="{2E17EAA9-F0D2-4FBE-9F83-060900150EEA}" srcOrd="8" destOrd="0" presId="urn:microsoft.com/office/officeart/2005/8/layout/chevron2"/>
    <dgm:cxn modelId="{00F1D9C2-FE62-4031-B048-EB1B42334BF7}" type="presParOf" srcId="{2E17EAA9-F0D2-4FBE-9F83-060900150EEA}" destId="{5778558A-818E-4F13-97DF-070F91888A55}" srcOrd="0" destOrd="0" presId="urn:microsoft.com/office/officeart/2005/8/layout/chevron2"/>
    <dgm:cxn modelId="{FB57EAD9-A19B-4B82-9837-5AC63BD0E024}" type="presParOf" srcId="{2E17EAA9-F0D2-4FBE-9F83-060900150EEA}" destId="{712B918D-1128-4397-BF75-5BCF983FE9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257E4-5DFD-4CF0-B086-4AD40157F529}" type="doc">
      <dgm:prSet loTypeId="urn:microsoft.com/office/officeart/2005/8/layout/arrow2" loCatId="process" qsTypeId="urn:microsoft.com/office/officeart/2005/8/quickstyle/simple1" qsCatId="simple" csTypeId="urn:microsoft.com/office/officeart/2005/8/colors/colorful1#1" csCatId="colorful" phldr="1"/>
      <dgm:spPr/>
    </dgm:pt>
    <dgm:pt modelId="{7001B8C0-92D6-4F5A-B664-DCE607EF0D69}">
      <dgm:prSet phldrT="[Текст]" custT="1"/>
      <dgm:spPr/>
      <dgm:t>
        <a:bodyPr/>
        <a:lstStyle/>
        <a:p>
          <a:r>
            <a:rPr lang="ru-RU" sz="1400" dirty="0" smtClean="0">
              <a:latin typeface="Arial Black" pitchFamily="34" charset="0"/>
            </a:rPr>
            <a:t>+ 49</a:t>
          </a:r>
          <a:endParaRPr lang="ru-RU" sz="1400" dirty="0">
            <a:latin typeface="Arial Black" pitchFamily="34" charset="0"/>
          </a:endParaRPr>
        </a:p>
      </dgm:t>
    </dgm:pt>
    <dgm:pt modelId="{0994E821-233B-4204-8CE2-9758CC2ADA86}" type="parTrans" cxnId="{4808FC65-D107-4488-B9F0-20CD0D8370CA}">
      <dgm:prSet/>
      <dgm:spPr/>
      <dgm:t>
        <a:bodyPr/>
        <a:lstStyle/>
        <a:p>
          <a:endParaRPr lang="ru-RU" sz="2400">
            <a:latin typeface="Arial Black" pitchFamily="34" charset="0"/>
          </a:endParaRPr>
        </a:p>
      </dgm:t>
    </dgm:pt>
    <dgm:pt modelId="{E07D48A1-5215-4431-9646-7B11FFDAF7DD}" type="sibTrans" cxnId="{4808FC65-D107-4488-B9F0-20CD0D8370CA}">
      <dgm:prSet/>
      <dgm:spPr/>
      <dgm:t>
        <a:bodyPr/>
        <a:lstStyle/>
        <a:p>
          <a:endParaRPr lang="ru-RU" sz="2400">
            <a:latin typeface="Arial Black" pitchFamily="34" charset="0"/>
          </a:endParaRPr>
        </a:p>
      </dgm:t>
    </dgm:pt>
    <dgm:pt modelId="{F5FF57F7-8AFB-406F-9043-23C587D0D661}">
      <dgm:prSet phldrT="[Текст]" custT="1"/>
      <dgm:spPr/>
      <dgm:t>
        <a:bodyPr/>
        <a:lstStyle/>
        <a:p>
          <a:r>
            <a:rPr lang="ru-RU" sz="1400" dirty="0" smtClean="0">
              <a:latin typeface="Arial Black" pitchFamily="34" charset="0"/>
            </a:rPr>
            <a:t>+ 59</a:t>
          </a:r>
          <a:endParaRPr lang="ru-RU" sz="1400" dirty="0">
            <a:latin typeface="Arial Black" pitchFamily="34" charset="0"/>
          </a:endParaRPr>
        </a:p>
      </dgm:t>
    </dgm:pt>
    <dgm:pt modelId="{407698EC-B1E3-4854-BEDC-9D08C9EF3BC1}" type="parTrans" cxnId="{4D6F6DDA-1C6E-4D47-883D-305B9EDB59FC}">
      <dgm:prSet/>
      <dgm:spPr/>
      <dgm:t>
        <a:bodyPr/>
        <a:lstStyle/>
        <a:p>
          <a:endParaRPr lang="ru-RU" sz="2400">
            <a:latin typeface="Arial Black" pitchFamily="34" charset="0"/>
          </a:endParaRPr>
        </a:p>
      </dgm:t>
    </dgm:pt>
    <dgm:pt modelId="{911BEE7A-A1E9-4AE7-BA7A-798EBEB0352F}" type="sibTrans" cxnId="{4D6F6DDA-1C6E-4D47-883D-305B9EDB59FC}">
      <dgm:prSet/>
      <dgm:spPr/>
      <dgm:t>
        <a:bodyPr/>
        <a:lstStyle/>
        <a:p>
          <a:endParaRPr lang="ru-RU" sz="2400">
            <a:latin typeface="Arial Black" pitchFamily="34" charset="0"/>
          </a:endParaRPr>
        </a:p>
      </dgm:t>
    </dgm:pt>
    <dgm:pt modelId="{EE7401C1-63B4-4678-B827-6E95013DF855}" type="pres">
      <dgm:prSet presAssocID="{328257E4-5DFD-4CF0-B086-4AD40157F529}" presName="arrowDiagram" presStyleCnt="0">
        <dgm:presLayoutVars>
          <dgm:chMax val="5"/>
          <dgm:dir/>
          <dgm:resizeHandles val="exact"/>
        </dgm:presLayoutVars>
      </dgm:prSet>
      <dgm:spPr/>
    </dgm:pt>
    <dgm:pt modelId="{41BBF364-6DC0-442E-B5C2-3965B0F06560}" type="pres">
      <dgm:prSet presAssocID="{328257E4-5DFD-4CF0-B086-4AD40157F529}" presName="arrow" presStyleLbl="bgShp" presStyleIdx="0" presStyleCnt="1" custScaleX="132009" custLinFactNeighborX="-98822" custLinFactNeighborY="33132"/>
      <dgm:spPr>
        <a:gradFill rotWithShape="0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D764603C-27DA-44DC-AEBC-535A91AD47EA}" type="pres">
      <dgm:prSet presAssocID="{328257E4-5DFD-4CF0-B086-4AD40157F529}" presName="arrowDiagram2" presStyleCnt="0"/>
      <dgm:spPr/>
    </dgm:pt>
    <dgm:pt modelId="{097B16B9-79ED-42D3-BF75-75F17A908EEE}" type="pres">
      <dgm:prSet presAssocID="{7001B8C0-92D6-4F5A-B664-DCE607EF0D69}" presName="bullet2a" presStyleLbl="node1" presStyleIdx="0" presStyleCnt="2" custLinFactX="-10845" custLinFactNeighborX="-100000" custLinFactNeighborY="-36454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42EE180F-D5DE-47D8-95D8-8B1ECB073F44}" type="pres">
      <dgm:prSet presAssocID="{7001B8C0-92D6-4F5A-B664-DCE607EF0D69}" presName="textBox2a" presStyleLbl="revTx" presStyleIdx="0" presStyleCnt="2" custAng="20640806" custScaleX="79092" custScaleY="19325" custLinFactNeighborX="-9053" custLinFactNeighborY="-81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D50AA-71A6-4F4C-9383-19D4C82999EC}" type="pres">
      <dgm:prSet presAssocID="{F5FF57F7-8AFB-406F-9043-23C587D0D661}" presName="bullet2b" presStyleLbl="node1" presStyleIdx="1" presStyleCnt="2" custScaleX="111638" custLinFactX="398527" custLinFactY="-15142" custLinFactNeighborX="400000" custLinFactNeighborY="-100000"/>
      <dgm:spPr>
        <a:solidFill>
          <a:srgbClr val="FF0000"/>
        </a:solidFill>
      </dgm:spPr>
    </dgm:pt>
    <dgm:pt modelId="{4D6CC3B6-098B-47AB-B7B6-65375BDB5794}" type="pres">
      <dgm:prSet presAssocID="{F5FF57F7-8AFB-406F-9043-23C587D0D661}" presName="textBox2b" presStyleLbl="revTx" presStyleIdx="1" presStyleCnt="2" custAng="20897702" custScaleX="125695" custScaleY="14066" custLinFactNeighborX="12424" custLinFactNeighborY="-59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1F7B33-DA0B-4D54-AD6F-A645369414FB}" type="presOf" srcId="{328257E4-5DFD-4CF0-B086-4AD40157F529}" destId="{EE7401C1-63B4-4678-B827-6E95013DF855}" srcOrd="0" destOrd="0" presId="urn:microsoft.com/office/officeart/2005/8/layout/arrow2"/>
    <dgm:cxn modelId="{FFD911BB-6F74-4184-AF55-3B0E38A47AF7}" type="presOf" srcId="{7001B8C0-92D6-4F5A-B664-DCE607EF0D69}" destId="{42EE180F-D5DE-47D8-95D8-8B1ECB073F44}" srcOrd="0" destOrd="0" presId="urn:microsoft.com/office/officeart/2005/8/layout/arrow2"/>
    <dgm:cxn modelId="{4D6F6DDA-1C6E-4D47-883D-305B9EDB59FC}" srcId="{328257E4-5DFD-4CF0-B086-4AD40157F529}" destId="{F5FF57F7-8AFB-406F-9043-23C587D0D661}" srcOrd="1" destOrd="0" parTransId="{407698EC-B1E3-4854-BEDC-9D08C9EF3BC1}" sibTransId="{911BEE7A-A1E9-4AE7-BA7A-798EBEB0352F}"/>
    <dgm:cxn modelId="{4808FC65-D107-4488-B9F0-20CD0D8370CA}" srcId="{328257E4-5DFD-4CF0-B086-4AD40157F529}" destId="{7001B8C0-92D6-4F5A-B664-DCE607EF0D69}" srcOrd="0" destOrd="0" parTransId="{0994E821-233B-4204-8CE2-9758CC2ADA86}" sibTransId="{E07D48A1-5215-4431-9646-7B11FFDAF7DD}"/>
    <dgm:cxn modelId="{E0FAF230-2626-408D-B23E-CAB3B14A19FA}" type="presOf" srcId="{F5FF57F7-8AFB-406F-9043-23C587D0D661}" destId="{4D6CC3B6-098B-47AB-B7B6-65375BDB5794}" srcOrd="0" destOrd="0" presId="urn:microsoft.com/office/officeart/2005/8/layout/arrow2"/>
    <dgm:cxn modelId="{2F907F6C-C46C-4235-B5FA-C539CE57FBF5}" type="presParOf" srcId="{EE7401C1-63B4-4678-B827-6E95013DF855}" destId="{41BBF364-6DC0-442E-B5C2-3965B0F06560}" srcOrd="0" destOrd="0" presId="urn:microsoft.com/office/officeart/2005/8/layout/arrow2"/>
    <dgm:cxn modelId="{F3B40A80-0FE2-4D9C-BFD8-0260947360F4}" type="presParOf" srcId="{EE7401C1-63B4-4678-B827-6E95013DF855}" destId="{D764603C-27DA-44DC-AEBC-535A91AD47EA}" srcOrd="1" destOrd="0" presId="urn:microsoft.com/office/officeart/2005/8/layout/arrow2"/>
    <dgm:cxn modelId="{E03F03F3-2BBF-4CCA-ABFD-380AA4F338BE}" type="presParOf" srcId="{D764603C-27DA-44DC-AEBC-535A91AD47EA}" destId="{097B16B9-79ED-42D3-BF75-75F17A908EEE}" srcOrd="0" destOrd="0" presId="urn:microsoft.com/office/officeart/2005/8/layout/arrow2"/>
    <dgm:cxn modelId="{CC7CA5EC-18A9-4889-82CB-AA1C5424BD69}" type="presParOf" srcId="{D764603C-27DA-44DC-AEBC-535A91AD47EA}" destId="{42EE180F-D5DE-47D8-95D8-8B1ECB073F44}" srcOrd="1" destOrd="0" presId="urn:microsoft.com/office/officeart/2005/8/layout/arrow2"/>
    <dgm:cxn modelId="{14D89619-0051-4778-9F2C-2B3BD72C22DD}" type="presParOf" srcId="{D764603C-27DA-44DC-AEBC-535A91AD47EA}" destId="{28AD50AA-71A6-4F4C-9383-19D4C82999EC}" srcOrd="2" destOrd="0" presId="urn:microsoft.com/office/officeart/2005/8/layout/arrow2"/>
    <dgm:cxn modelId="{FC086772-FC89-465C-9F64-3FD38C839A74}" type="presParOf" srcId="{D764603C-27DA-44DC-AEBC-535A91AD47EA}" destId="{4D6CC3B6-098B-47AB-B7B6-65375BDB5794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876D1-0A57-47E2-B64F-447D4CA79778}">
      <dsp:nvSpPr>
        <dsp:cNvPr id="0" name=""/>
        <dsp:cNvSpPr/>
      </dsp:nvSpPr>
      <dsp:spPr>
        <a:xfrm rot="5400000">
          <a:off x="-82835" y="2711130"/>
          <a:ext cx="792262" cy="5545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itchFamily="34" charset="0"/>
            </a:rPr>
            <a:t>4,1</a:t>
          </a:r>
          <a:endParaRPr lang="ru-RU" sz="1400" kern="1200" dirty="0">
            <a:latin typeface="Arial Black" pitchFamily="34" charset="0"/>
          </a:endParaRPr>
        </a:p>
      </dsp:txBody>
      <dsp:txXfrm rot="-5400000">
        <a:off x="36004" y="2869583"/>
        <a:ext cx="554584" cy="237678"/>
      </dsp:txXfrm>
    </dsp:sp>
    <dsp:sp modelId="{C851FB1D-41F7-4D72-BDC7-DE69F998D495}">
      <dsp:nvSpPr>
        <dsp:cNvPr id="0" name=""/>
        <dsp:cNvSpPr/>
      </dsp:nvSpPr>
      <dsp:spPr>
        <a:xfrm rot="5400000">
          <a:off x="2502882" y="571980"/>
          <a:ext cx="1093435" cy="4990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Рост размера государственной пошлины  на 57%, предусмотрен понижающий коэффициент(50%) для лиц,  использующих единый портал при получении государственных или муниципальных услуг.</a:t>
          </a:r>
          <a:endParaRPr lang="ru-RU" sz="1200" kern="1200" dirty="0">
            <a:latin typeface="Arial Black" pitchFamily="34" charset="0"/>
          </a:endParaRPr>
        </a:p>
      </dsp:txBody>
      <dsp:txXfrm rot="-5400000">
        <a:off x="554585" y="2573655"/>
        <a:ext cx="4936654" cy="986681"/>
      </dsp:txXfrm>
    </dsp:sp>
    <dsp:sp modelId="{3672E7A5-28ED-4E19-A342-5C7936E36399}">
      <dsp:nvSpPr>
        <dsp:cNvPr id="0" name=""/>
        <dsp:cNvSpPr/>
      </dsp:nvSpPr>
      <dsp:spPr>
        <a:xfrm rot="5400000">
          <a:off x="-118839" y="802917"/>
          <a:ext cx="792262" cy="5545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itchFamily="34" charset="0"/>
            </a:rPr>
            <a:t>2,4</a:t>
          </a:r>
          <a:endParaRPr lang="ru-RU" sz="1400" kern="1200" dirty="0">
            <a:latin typeface="Arial Black" pitchFamily="34" charset="0"/>
          </a:endParaRPr>
        </a:p>
      </dsp:txBody>
      <dsp:txXfrm rot="-5400000">
        <a:off x="0" y="961370"/>
        <a:ext cx="554584" cy="237678"/>
      </dsp:txXfrm>
    </dsp:sp>
    <dsp:sp modelId="{77C63781-DD33-4E31-9EDC-3C05AF5927DE}">
      <dsp:nvSpPr>
        <dsp:cNvPr id="0" name=""/>
        <dsp:cNvSpPr/>
      </dsp:nvSpPr>
      <dsp:spPr>
        <a:xfrm rot="5400000">
          <a:off x="2727642" y="-1488983"/>
          <a:ext cx="643914" cy="4990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Увеличение ставок акцизов на нефтепродукты в среднем на 15%  </a:t>
          </a:r>
          <a:endParaRPr lang="ru-RU" sz="1200" kern="1200" dirty="0">
            <a:latin typeface="Arial Black" pitchFamily="34" charset="0"/>
          </a:endParaRPr>
        </a:p>
      </dsp:txBody>
      <dsp:txXfrm rot="-5400000">
        <a:off x="554584" y="715508"/>
        <a:ext cx="4958598" cy="581048"/>
      </dsp:txXfrm>
    </dsp:sp>
    <dsp:sp modelId="{B86EF39B-A0F7-4C88-A3B0-909E9C78C168}">
      <dsp:nvSpPr>
        <dsp:cNvPr id="0" name=""/>
        <dsp:cNvSpPr/>
      </dsp:nvSpPr>
      <dsp:spPr>
        <a:xfrm rot="5400000">
          <a:off x="-118839" y="1811027"/>
          <a:ext cx="792262" cy="5545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itchFamily="34" charset="0"/>
            </a:rPr>
            <a:t>5,5</a:t>
          </a:r>
          <a:endParaRPr lang="ru-RU" sz="1400" kern="1200" dirty="0">
            <a:latin typeface="Arial Black" pitchFamily="34" charset="0"/>
          </a:endParaRPr>
        </a:p>
      </dsp:txBody>
      <dsp:txXfrm rot="-5400000">
        <a:off x="0" y="1969480"/>
        <a:ext cx="554584" cy="237678"/>
      </dsp:txXfrm>
    </dsp:sp>
    <dsp:sp modelId="{88D46170-E032-4676-BF10-AA0F6E464A89}">
      <dsp:nvSpPr>
        <dsp:cNvPr id="0" name=""/>
        <dsp:cNvSpPr/>
      </dsp:nvSpPr>
      <dsp:spPr>
        <a:xfrm rot="5400000">
          <a:off x="2574343" y="-507590"/>
          <a:ext cx="950512" cy="4990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Индексация корректирующего коэффициента К-1 в 1,062 раза</a:t>
          </a:r>
          <a:endParaRPr lang="ru-RU" sz="1200" kern="1200" dirty="0"/>
        </a:p>
      </dsp:txBody>
      <dsp:txXfrm rot="-5400000">
        <a:off x="554584" y="1558569"/>
        <a:ext cx="4943631" cy="857712"/>
      </dsp:txXfrm>
    </dsp:sp>
    <dsp:sp modelId="{B9FF5D2D-FBBF-44DD-AF26-D3CA8D9C274C}">
      <dsp:nvSpPr>
        <dsp:cNvPr id="0" name=""/>
        <dsp:cNvSpPr/>
      </dsp:nvSpPr>
      <dsp:spPr>
        <a:xfrm rot="5400000">
          <a:off x="-82835" y="118839"/>
          <a:ext cx="792262" cy="5545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 Black" pitchFamily="34" charset="0"/>
            </a:rPr>
            <a:t>34,4</a:t>
          </a:r>
          <a:endParaRPr lang="ru-RU" sz="1300" kern="1200" dirty="0">
            <a:latin typeface="Arial Black" pitchFamily="34" charset="0"/>
          </a:endParaRPr>
        </a:p>
      </dsp:txBody>
      <dsp:txXfrm rot="-5400000">
        <a:off x="36004" y="277292"/>
        <a:ext cx="554584" cy="237678"/>
      </dsp:txXfrm>
    </dsp:sp>
    <dsp:sp modelId="{DB1B1059-7B1E-44F7-A51F-4131097CF808}">
      <dsp:nvSpPr>
        <dsp:cNvPr id="0" name=""/>
        <dsp:cNvSpPr/>
      </dsp:nvSpPr>
      <dsp:spPr>
        <a:xfrm rot="5400000">
          <a:off x="2792114" y="-2237530"/>
          <a:ext cx="514970" cy="4990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Рост Фонда оплаты труда в среднем  на 106,6 % </a:t>
          </a:r>
          <a:endParaRPr lang="ru-RU" sz="1200" kern="1200" dirty="0">
            <a:latin typeface="Arial Black" pitchFamily="34" charset="0"/>
          </a:endParaRPr>
        </a:p>
      </dsp:txBody>
      <dsp:txXfrm rot="-5400000">
        <a:off x="554584" y="25139"/>
        <a:ext cx="4964892" cy="464692"/>
      </dsp:txXfrm>
    </dsp:sp>
    <dsp:sp modelId="{5778558A-818E-4F13-97DF-070F91888A55}">
      <dsp:nvSpPr>
        <dsp:cNvPr id="0" name=""/>
        <dsp:cNvSpPr/>
      </dsp:nvSpPr>
      <dsp:spPr>
        <a:xfrm rot="5400000">
          <a:off x="-118839" y="4007096"/>
          <a:ext cx="792262" cy="5545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 Black" pitchFamily="34" charset="0"/>
            </a:rPr>
            <a:t>6,7</a:t>
          </a:r>
          <a:endParaRPr lang="ru-RU" sz="1300" kern="1200" dirty="0">
            <a:latin typeface="Arial Black" pitchFamily="34" charset="0"/>
          </a:endParaRPr>
        </a:p>
      </dsp:txBody>
      <dsp:txXfrm rot="-5400000">
        <a:off x="0" y="4165549"/>
        <a:ext cx="554584" cy="237678"/>
      </dsp:txXfrm>
    </dsp:sp>
    <dsp:sp modelId="{712B918D-1128-4397-BF75-5BCF983FE94F}">
      <dsp:nvSpPr>
        <dsp:cNvPr id="0" name=""/>
        <dsp:cNvSpPr/>
      </dsp:nvSpPr>
      <dsp:spPr>
        <a:xfrm rot="5400000">
          <a:off x="2636503" y="1723710"/>
          <a:ext cx="826193" cy="4990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Изменение ставки налога на имущество организаций  в отношении железнодорожных путей общего пользования, магистральных трубопроводов, линий электропередач  с 0,7% до 1%.</a:t>
          </a:r>
          <a:endParaRPr lang="ru-RU" sz="1200" kern="1200" dirty="0">
            <a:latin typeface="Arial Black" pitchFamily="34" charset="0"/>
          </a:endParaRPr>
        </a:p>
      </dsp:txBody>
      <dsp:txXfrm rot="-5400000">
        <a:off x="554585" y="3845960"/>
        <a:ext cx="4949700" cy="745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BF364-6DC0-442E-B5C2-3965B0F06560}">
      <dsp:nvSpPr>
        <dsp:cNvPr id="0" name=""/>
        <dsp:cNvSpPr/>
      </dsp:nvSpPr>
      <dsp:spPr>
        <a:xfrm>
          <a:off x="-483522" y="0"/>
          <a:ext cx="6007604" cy="2844316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B16B9-79ED-42D3-BF75-75F17A908EEE}">
      <dsp:nvSpPr>
        <dsp:cNvPr id="0" name=""/>
        <dsp:cNvSpPr/>
      </dsp:nvSpPr>
      <dsp:spPr>
        <a:xfrm>
          <a:off x="1126356" y="1492087"/>
          <a:ext cx="159281" cy="15928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E180F-D5DE-47D8-95D8-8B1ECB073F44}">
      <dsp:nvSpPr>
        <dsp:cNvPr id="0" name=""/>
        <dsp:cNvSpPr/>
      </dsp:nvSpPr>
      <dsp:spPr>
        <a:xfrm rot="20640806">
          <a:off x="1403275" y="1130982"/>
          <a:ext cx="1169805" cy="234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0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itchFamily="34" charset="0"/>
            </a:rPr>
            <a:t>+ 49</a:t>
          </a:r>
          <a:endParaRPr lang="ru-RU" sz="1400" kern="1200" dirty="0">
            <a:latin typeface="Arial Black" pitchFamily="34" charset="0"/>
          </a:endParaRPr>
        </a:p>
      </dsp:txBody>
      <dsp:txXfrm>
        <a:off x="1403275" y="1130982"/>
        <a:ext cx="1169805" cy="234706"/>
      </dsp:txXfrm>
    </dsp:sp>
    <dsp:sp modelId="{28AD50AA-71A6-4F4C-9383-19D4C82999EC}">
      <dsp:nvSpPr>
        <dsp:cNvPr id="0" name=""/>
        <dsp:cNvSpPr/>
      </dsp:nvSpPr>
      <dsp:spPr>
        <a:xfrm>
          <a:off x="4735727" y="510451"/>
          <a:ext cx="304832" cy="27305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CC3B6-098B-47AB-B7B6-65375BDB5794}">
      <dsp:nvSpPr>
        <dsp:cNvPr id="0" name=""/>
        <dsp:cNvSpPr/>
      </dsp:nvSpPr>
      <dsp:spPr>
        <a:xfrm rot="20897702">
          <a:off x="2900843" y="657002"/>
          <a:ext cx="1859084" cy="26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8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itchFamily="34" charset="0"/>
            </a:rPr>
            <a:t>+ 59</a:t>
          </a:r>
          <a:endParaRPr lang="ru-RU" sz="1400" kern="1200" dirty="0">
            <a:latin typeface="Arial Black" pitchFamily="34" charset="0"/>
          </a:endParaRPr>
        </a:p>
      </dsp:txBody>
      <dsp:txXfrm>
        <a:off x="2900843" y="657002"/>
        <a:ext cx="1859084" cy="264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0.5934</cdr:x>
      <cdr:y>0.37032</cdr:y>
    </cdr:from>
    <cdr:to>
      <cdr:x>0.71405</cdr:x>
      <cdr:y>0.54415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5319527" y="1146638"/>
          <a:ext cx="1081566" cy="53823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0000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rgbClr val="0000FF"/>
              </a:solidFill>
              <a:latin typeface="Arial Black" pitchFamily="34" charset="0"/>
            </a:rPr>
            <a:t>+ </a:t>
          </a:r>
          <a:r>
            <a:rPr lang="ru-RU" sz="1200" dirty="0" smtClean="0">
              <a:solidFill>
                <a:srgbClr val="0000FF"/>
              </a:solidFill>
              <a:latin typeface="Arial Black" pitchFamily="34" charset="0"/>
            </a:rPr>
            <a:t>4,5</a:t>
          </a:r>
          <a:r>
            <a:rPr lang="en-US" sz="1200" dirty="0" smtClean="0">
              <a:solidFill>
                <a:srgbClr val="0000FF"/>
              </a:solidFill>
              <a:latin typeface="Arial Black" pitchFamily="34" charset="0"/>
            </a:rPr>
            <a:t>%</a:t>
          </a:r>
          <a:endParaRPr lang="ru-RU" sz="1200" dirty="0">
            <a:solidFill>
              <a:srgbClr val="0000FF"/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0.2644</cdr:x>
      <cdr:y>0.48837</cdr:y>
    </cdr:from>
    <cdr:to>
      <cdr:x>0.41718</cdr:x>
      <cdr:y>0.67079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2370231" y="1512168"/>
          <a:ext cx="1369598" cy="56481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0000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rgbClr val="0000FF"/>
              </a:solidFill>
              <a:latin typeface="Arial Black" pitchFamily="34" charset="0"/>
            </a:rPr>
            <a:t>+ </a:t>
          </a:r>
          <a:r>
            <a:rPr lang="ru-RU" sz="1200" dirty="0" smtClean="0">
              <a:solidFill>
                <a:srgbClr val="0000FF"/>
              </a:solidFill>
              <a:latin typeface="Arial Black" pitchFamily="34" charset="0"/>
            </a:rPr>
            <a:t>6,8</a:t>
          </a:r>
          <a:r>
            <a:rPr lang="en-US" sz="1200" dirty="0" smtClean="0">
              <a:solidFill>
                <a:srgbClr val="0000FF"/>
              </a:solidFill>
              <a:latin typeface="Arial Black" pitchFamily="34" charset="0"/>
            </a:rPr>
            <a:t>%</a:t>
          </a:r>
          <a:endParaRPr lang="ru-RU" sz="1200" dirty="0">
            <a:solidFill>
              <a:srgbClr val="0000FF"/>
            </a:solidFill>
            <a:latin typeface="Arial Black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0.41331</cdr:x>
      <cdr:y>0.48797</cdr:y>
    </cdr:from>
    <cdr:to>
      <cdr:x>0.59537</cdr:x>
      <cdr:y>0.61428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9769369">
          <a:off x="3533779" y="2269878"/>
          <a:ext cx="1556613" cy="587592"/>
        </a:xfrm>
        <a:prstGeom xmlns:a="http://schemas.openxmlformats.org/drawingml/2006/main" prst="rightArrow">
          <a:avLst>
            <a:gd name="adj1" fmla="val 50000"/>
            <a:gd name="adj2" fmla="val 13638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0.44072</cdr:x>
      <cdr:y>0.52172</cdr:y>
    </cdr:from>
    <cdr:to>
      <cdr:x>0.58108</cdr:x>
      <cdr:y>0.61521</cdr:y>
    </cdr:to>
    <cdr:sp macro="" textlink="">
      <cdr:nvSpPr>
        <cdr:cNvPr id="2" name="TextBox 1"/>
        <cdr:cNvSpPr txBox="1"/>
      </cdr:nvSpPr>
      <cdr:spPr>
        <a:xfrm xmlns:a="http://schemas.openxmlformats.org/drawingml/2006/main" rot="19881119">
          <a:off x="3768161" y="2426915"/>
          <a:ext cx="1200079" cy="4348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dirty="0" smtClean="0">
              <a:solidFill>
                <a:srgbClr val="0000FF"/>
              </a:solidFill>
              <a:latin typeface="Arial Black" pitchFamily="34" charset="0"/>
            </a:rPr>
            <a:t>+2,7</a:t>
          </a:r>
          <a:endParaRPr lang="ru-RU" sz="1500" dirty="0">
            <a:solidFill>
              <a:srgbClr val="0000FF"/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0.19279</cdr:x>
      <cdr:y>0.53528</cdr:y>
    </cdr:from>
    <cdr:to>
      <cdr:x>0.37485</cdr:x>
      <cdr:y>0.64095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 rot="19785444">
          <a:off x="1648346" y="2489992"/>
          <a:ext cx="1556613" cy="491547"/>
        </a:xfrm>
        <a:prstGeom xmlns:a="http://schemas.openxmlformats.org/drawingml/2006/main" prst="rightArrow">
          <a:avLst>
            <a:gd name="adj1" fmla="val 50000"/>
            <a:gd name="adj2" fmla="val 13638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0.62127</cdr:x>
      <cdr:y>0.36413</cdr:y>
    </cdr:from>
    <cdr:to>
      <cdr:x>0.80333</cdr:x>
      <cdr:y>0.49044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 rot="19769369">
          <a:off x="5311899" y="1693815"/>
          <a:ext cx="1556613" cy="587592"/>
        </a:xfrm>
        <a:prstGeom xmlns:a="http://schemas.openxmlformats.org/drawingml/2006/main" prst="rightArrow">
          <a:avLst>
            <a:gd name="adj1" fmla="val 50000"/>
            <a:gd name="adj2" fmla="val 13638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0.64212</cdr:x>
      <cdr:y>0.38818</cdr:y>
    </cdr:from>
    <cdr:to>
      <cdr:x>0.78248</cdr:x>
      <cdr:y>0.48167</cdr:y>
    </cdr:to>
    <cdr:sp macro="" textlink="">
      <cdr:nvSpPr>
        <cdr:cNvPr id="10" name="TextBox 9"/>
        <cdr:cNvSpPr txBox="1"/>
      </cdr:nvSpPr>
      <cdr:spPr>
        <a:xfrm xmlns:a="http://schemas.openxmlformats.org/drawingml/2006/main" rot="19881119">
          <a:off x="5490167" y="1805720"/>
          <a:ext cx="1200079" cy="4348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dirty="0" smtClean="0">
              <a:solidFill>
                <a:srgbClr val="0000FF"/>
              </a:solidFill>
              <a:latin typeface="Arial Black" pitchFamily="34" charset="0"/>
            </a:rPr>
            <a:t>+2,7</a:t>
          </a:r>
          <a:endParaRPr lang="ru-RU" sz="1500" dirty="0">
            <a:solidFill>
              <a:srgbClr val="0000FF"/>
            </a:solidFill>
            <a:latin typeface="Arial Black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0.20176</cdr:x>
      <cdr:y>0.50534</cdr:y>
    </cdr:from>
    <cdr:to>
      <cdr:x>0.31845</cdr:x>
      <cdr:y>0.69429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1707104" y="1296144"/>
          <a:ext cx="987307" cy="484632"/>
        </a:xfrm>
        <a:prstGeom xmlns:a="http://schemas.openxmlformats.org/drawingml/2006/main" prst="rightArrow">
          <a:avLst>
            <a:gd name="adj1" fmla="val 50000"/>
            <a:gd name="adj2" fmla="val 17711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-20,9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0.45677</cdr:x>
      <cdr:y>0.51938</cdr:y>
    </cdr:from>
    <cdr:to>
      <cdr:x>0.57241</cdr:x>
      <cdr:y>0.70832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3864678" y="1332148"/>
          <a:ext cx="978408" cy="484632"/>
        </a:xfrm>
        <a:prstGeom xmlns:a="http://schemas.openxmlformats.org/drawingml/2006/main" prst="rightArrow">
          <a:avLst>
            <a:gd name="adj1" fmla="val 50000"/>
            <a:gd name="adj2" fmla="val 15327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-16,9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0.71044</cdr:x>
      <cdr:y>0.4913</cdr:y>
    </cdr:from>
    <cdr:to>
      <cdr:x>0.82608</cdr:x>
      <cdr:y>0.68025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>
          <a:off x="6011027" y="1260140"/>
          <a:ext cx="978408" cy="484632"/>
        </a:xfrm>
        <a:prstGeom xmlns:a="http://schemas.openxmlformats.org/drawingml/2006/main" prst="rightArrow">
          <a:avLst>
            <a:gd name="adj1" fmla="val 50000"/>
            <a:gd name="adj2" fmla="val 157249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-</a:t>
          </a:r>
          <a:r>
            <a:rPr lang="ru-RU" sz="1400" b="1" kern="1200" dirty="0">
              <a:solidFill>
                <a:schemeClr val="tx1"/>
              </a:solidFill>
              <a:latin typeface="Arial Black" pitchFamily="34" charset="0"/>
            </a:rPr>
            <a:t>4,0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0.38168</cdr:x>
      <cdr:y>0.33019</cdr:y>
    </cdr:from>
    <cdr:to>
      <cdr:x>0.64788</cdr:x>
      <cdr:y>0.53037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876" y="1260140"/>
          <a:ext cx="747573" cy="763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800" kern="1200" dirty="0" smtClean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rPr>
            <a:t>683,4</a:t>
          </a:r>
          <a:endParaRPr lang="ru-RU" sz="2800" kern="1200" dirty="0">
            <a:ln w="10541" cmpd="sng">
              <a:solidFill>
                <a:schemeClr val="accent2">
                  <a:lumMod val="50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latin typeface="Times New Roman" pitchFamily="18" charset="0"/>
            <a:ea typeface="+mj-ea"/>
            <a:cs typeface="Times New Roman" pitchFamily="18" charset="0"/>
          </a:endParaRPr>
        </a:p>
        <a:p xmlns:a="http://schemas.openxmlformats.org/drawingml/2006/main">
          <a:pPr algn="ctr"/>
          <a:endParaRPr lang="ru-RU" sz="1200" kern="1200" dirty="0">
            <a:ln w="10541" cmpd="sng">
              <a:solidFill>
                <a:schemeClr val="accent2">
                  <a:lumMod val="50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latin typeface="Georgia" pitchFamily="18" charset="0"/>
            <a:ea typeface="+mj-ea"/>
            <a:cs typeface="Arial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0.37114</cdr:x>
      <cdr:y>0.31132</cdr:y>
    </cdr:from>
    <cdr:to>
      <cdr:x>0.63734</cdr:x>
      <cdr:y>0.5115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2284" y="1188132"/>
          <a:ext cx="747573" cy="763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400" kern="1200" dirty="0" smtClean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rPr>
            <a:t>799,3</a:t>
          </a:r>
          <a:endParaRPr lang="ru-RU" sz="2400" kern="1200" dirty="0">
            <a:ln w="10541" cmpd="sng">
              <a:solidFill>
                <a:schemeClr val="accent2">
                  <a:lumMod val="50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latin typeface="Times New Roman" pitchFamily="18" charset="0"/>
            <a:ea typeface="+mj-ea"/>
            <a:cs typeface="Times New Roman" pitchFamily="18" charset="0"/>
          </a:endParaRPr>
        </a:p>
        <a:p xmlns:a="http://schemas.openxmlformats.org/drawingml/2006/main">
          <a:pPr algn="ctr"/>
          <a:endParaRPr lang="ru-RU" sz="1200" kern="1200" dirty="0">
            <a:ln w="10541" cmpd="sng">
              <a:solidFill>
                <a:schemeClr val="accent2">
                  <a:lumMod val="50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latin typeface="Georgia" pitchFamily="18" charset="0"/>
            <a:ea typeface="+mj-ea"/>
            <a:cs typeface="Arial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0.39678</cdr:x>
      <cdr:y>0.33962</cdr:y>
    </cdr:from>
    <cdr:to>
      <cdr:x>0.66298</cdr:x>
      <cdr:y>0.5398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4292" y="1296144"/>
          <a:ext cx="747573" cy="763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400" kern="1200" dirty="0" smtClean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rPr>
            <a:t>921,2</a:t>
          </a:r>
          <a:endParaRPr lang="ru-RU" sz="2400" kern="1200" dirty="0">
            <a:ln w="10541" cmpd="sng">
              <a:solidFill>
                <a:schemeClr val="accent2">
                  <a:lumMod val="50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latin typeface="Times New Roman" pitchFamily="18" charset="0"/>
            <a:ea typeface="+mj-ea"/>
            <a:cs typeface="Times New Roman" pitchFamily="18" charset="0"/>
          </a:endParaRPr>
        </a:p>
        <a:p xmlns:a="http://schemas.openxmlformats.org/drawingml/2006/main">
          <a:pPr algn="ctr"/>
          <a:endParaRPr lang="ru-RU" sz="1200" kern="1200" dirty="0">
            <a:ln w="10541" cmpd="sng">
              <a:solidFill>
                <a:schemeClr val="accent2">
                  <a:lumMod val="50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latin typeface="Georgia" pitchFamily="18" charset="0"/>
            <a:ea typeface="+mj-ea"/>
            <a:cs typeface="Arial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FCC5-0D76-4DF1-BE38-3EAE1F3B1A82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2C4D-7B01-427C-AE04-62C7CE47C9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32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82433-B110-41C4-9149-8DBAA5A8B32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2C4D-7B01-427C-AE04-62C7CE47C95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91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E6C89DE-F33F-4935-9773-4FF8AB126C37}" type="slidenum">
              <a:rPr lang="ru-RU" b="1" smtClean="0">
                <a:solidFill>
                  <a:srgbClr val="FF0000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b="1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8F0B-78F5-4735-AB7A-F6A505DED4DF}" type="datetime1">
              <a:rPr lang="ru-RU" smtClean="0"/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EDEC-5652-4B67-BB70-0CD8B3CE22B6}" type="datetime1">
              <a:rPr lang="ru-RU" smtClean="0"/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D38-AD0C-4220-BE2D-EB6498753529}" type="datetime1">
              <a:rPr lang="ru-RU" smtClean="0"/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94E52-25BD-46ED-8883-074FD33E33D1}" type="datetime1">
              <a:rPr lang="ru-RU" smtClean="0"/>
              <a:t>04.12.2014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D981F-B5F2-43C3-9602-CD36935378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67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7D6F-EFCA-41F1-BD13-214B9142BFE7}" type="datetime1">
              <a:rPr lang="ru-RU" smtClean="0"/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FF52-72D8-4F9A-BC78-274CFDD2F287}" type="datetime1">
              <a:rPr lang="ru-RU" smtClean="0"/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CC22-1126-4EA4-B413-29017116063B}" type="datetime1">
              <a:rPr lang="ru-RU" smtClean="0"/>
              <a:t>04.12.2014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E359-B249-46F0-9F04-8DD77ED406BA}" type="datetime1">
              <a:rPr lang="ru-RU" smtClean="0"/>
              <a:t>04.12.2014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E9BE-490F-4C9A-9E2F-A5C80AA0D3FF}" type="datetime1">
              <a:rPr lang="ru-RU" smtClean="0"/>
              <a:t>04.12.2014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C652-C667-4612-9B30-CBBCE7BF775F}" type="datetime1">
              <a:rPr lang="ru-RU" smtClean="0"/>
              <a:t>04.12.2014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AA77-983E-440C-B8EE-CB722C712ECF}" type="datetime1">
              <a:rPr lang="ru-RU" smtClean="0"/>
              <a:t>04.12.2014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9606-CF32-4C59-96DA-F744D7F5918F}" type="datetime1">
              <a:rPr lang="ru-RU" smtClean="0"/>
              <a:t>04.12.2014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  <a:alpha val="64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43DDB-D403-4176-B999-7C8A8F04CCE7}" type="datetime1">
              <a:rPr lang="ru-RU" smtClean="0"/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3CDE-4F7E-429C-9F7C-EB4C23D8E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4.xml"/><Relationship Id="rId7" Type="http://schemas.openxmlformats.org/officeDocument/2006/relationships/diagramQuickStyle" Target="../diagrams/quickStyle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4.wmf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E2E2D52A236F0C0AF935F6F2FA120D03B3934DD5BC52C9F679611B9B4D4F362E27E8F846384441oBmE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087"/>
            <a:ext cx="8928992" cy="277585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7504" y="2963545"/>
            <a:ext cx="8928992" cy="2677656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50800" dir="1194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для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50800" dir="1194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 проекту   Решения </a:t>
            </a:r>
            <a:endParaRPr lang="ru-RU" sz="2400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4"/>
              </a:solidFill>
              <a:effectLst>
                <a:outerShdw blurRad="50800" dir="1194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50800" dir="1194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Совета народных депутатов муниципального образования «Город Майкоп» </a:t>
            </a:r>
            <a:endParaRPr lang="ru-RU" sz="2400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4"/>
              </a:solidFill>
              <a:effectLst>
                <a:outerShdw blurRad="50800" dir="1194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4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50800" dir="1194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 бюджете муниципального образования </a:t>
            </a:r>
          </a:p>
          <a:p>
            <a:pPr algn="ctr"/>
            <a:r>
              <a:rPr lang="ru-RU" sz="24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50800" dir="1194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«Город Майкоп» на 2015 год и на плановый </a:t>
            </a:r>
            <a:r>
              <a:rPr lang="ru-RU" sz="24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50800" dir="1194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период </a:t>
            </a:r>
            <a:endParaRPr lang="ru-RU" sz="2400" b="1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4"/>
              </a:solidFill>
              <a:effectLst>
                <a:outerShdw blurRad="50800" dir="1194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50800" dir="1194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2016 </a:t>
            </a:r>
            <a:r>
              <a:rPr lang="ru-RU" sz="24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50800" dir="1194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24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50800" dir="1194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2017 </a:t>
            </a:r>
            <a:r>
              <a:rPr lang="ru-RU" sz="24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50800" dir="1194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годов</a:t>
            </a:r>
            <a:r>
              <a:rPr lang="ru-RU" sz="24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50800" dir="1194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»</a:t>
            </a:r>
            <a:endParaRPr lang="ru-RU" sz="2400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4"/>
              </a:solidFill>
              <a:effectLst>
                <a:outerShdw blurRad="50800" dir="1194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016" y="5193196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0463" indent="-79692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charset="0"/>
            </a:endParaRPr>
          </a:p>
        </p:txBody>
      </p:sp>
      <p:pic>
        <p:nvPicPr>
          <p:cNvPr id="25602" name="SapphireHiddenControl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007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5516" y="116632"/>
            <a:ext cx="8784976" cy="3460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22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Изменения законодательства, учтенные при прогнозе доходов</a:t>
            </a:r>
          </a:p>
        </p:txBody>
      </p:sp>
      <p:graphicFrame>
        <p:nvGraphicFramePr>
          <p:cNvPr id="30" name="Содержимое 2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0888159"/>
              </p:ext>
            </p:extLst>
          </p:nvPr>
        </p:nvGraphicFramePr>
        <p:xfrm>
          <a:off x="1727684" y="764704"/>
          <a:ext cx="554461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475656" y="5596116"/>
            <a:ext cx="58326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accent1"/>
                  </a:solidFill>
                </a:ln>
                <a:solidFill>
                  <a:srgbClr val="FA9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+ 53,1</a:t>
            </a:r>
            <a:r>
              <a:rPr lang="ru-RU" sz="2800" b="1" cap="none" spc="0" dirty="0" smtClean="0">
                <a:ln w="11430">
                  <a:solidFill>
                    <a:schemeClr val="accent1"/>
                  </a:solidFill>
                </a:ln>
                <a:solidFill>
                  <a:srgbClr val="FA9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млн. рублей</a:t>
            </a:r>
            <a:endParaRPr lang="ru-RU" sz="2800" b="1" cap="none" spc="0" dirty="0">
              <a:ln w="11430">
                <a:solidFill>
                  <a:schemeClr val="accent1"/>
                </a:solidFill>
              </a:ln>
              <a:solidFill>
                <a:srgbClr val="FA9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36096" y="6334780"/>
            <a:ext cx="32403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88850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ru-RU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10</a:t>
            </a:fld>
            <a:endParaRPr lang="ru-RU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359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СТРУКТУРА ДОХОДОВ  </a:t>
            </a:r>
            <a:b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ГОРОДСКОГО БЮДЖЕТА НА 2015 ГОД, млн. руб.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4250" y="6597650"/>
            <a:ext cx="5397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B2E1B16-8F6E-452D-AAB8-3F403225B060}" type="slidenum">
              <a:rPr lang="ru-RU" sz="1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807194"/>
              </p:ext>
            </p:extLst>
          </p:nvPr>
        </p:nvGraphicFramePr>
        <p:xfrm>
          <a:off x="231775" y="1201738"/>
          <a:ext cx="8682038" cy="541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73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58634701"/>
              </p:ext>
            </p:extLst>
          </p:nvPr>
        </p:nvGraphicFramePr>
        <p:xfrm>
          <a:off x="40083" y="656692"/>
          <a:ext cx="896448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4180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4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Прогноз налога на доходы физических лиц на 2015 год</a:t>
            </a:r>
            <a:r>
              <a:rPr lang="ru-RU" sz="22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, </a:t>
            </a:r>
            <a:r>
              <a:rPr lang="ru-RU" sz="20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млн.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100195"/>
              </p:ext>
            </p:extLst>
          </p:nvPr>
        </p:nvGraphicFramePr>
        <p:xfrm>
          <a:off x="179512" y="3645024"/>
          <a:ext cx="88569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ашивка 4"/>
          <p:cNvSpPr/>
          <p:nvPr/>
        </p:nvSpPr>
        <p:spPr>
          <a:xfrm>
            <a:off x="5436096" y="5085184"/>
            <a:ext cx="612068" cy="612068"/>
          </a:xfrm>
          <a:prstGeom prst="chevr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3203848" y="5049180"/>
            <a:ext cx="576064" cy="684076"/>
          </a:xfrm>
          <a:prstGeom prst="chevr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0651" y="4413391"/>
            <a:ext cx="169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</a:rPr>
              <a:t>+ 33,4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7724" y="4356514"/>
            <a:ext cx="15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</a:rPr>
              <a:t>+ 40,0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896036" y="1196752"/>
            <a:ext cx="2700300" cy="432048"/>
          </a:xfrm>
          <a:custGeom>
            <a:avLst/>
            <a:gdLst>
              <a:gd name="connsiteX0" fmla="*/ 0 w 2930036"/>
              <a:gd name="connsiteY0" fmla="*/ 0 h 576064"/>
              <a:gd name="connsiteX1" fmla="*/ 2642004 w 2930036"/>
              <a:gd name="connsiteY1" fmla="*/ 0 h 576064"/>
              <a:gd name="connsiteX2" fmla="*/ 2930036 w 2930036"/>
              <a:gd name="connsiteY2" fmla="*/ 288032 h 576064"/>
              <a:gd name="connsiteX3" fmla="*/ 2642004 w 2930036"/>
              <a:gd name="connsiteY3" fmla="*/ 576064 h 576064"/>
              <a:gd name="connsiteX4" fmla="*/ 0 w 2930036"/>
              <a:gd name="connsiteY4" fmla="*/ 576064 h 576064"/>
              <a:gd name="connsiteX5" fmla="*/ 288032 w 2930036"/>
              <a:gd name="connsiteY5" fmla="*/ 288032 h 576064"/>
              <a:gd name="connsiteX6" fmla="*/ 0 w 2930036"/>
              <a:gd name="connsiteY6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036" h="576064">
                <a:moveTo>
                  <a:pt x="0" y="0"/>
                </a:moveTo>
                <a:lnTo>
                  <a:pt x="2642004" y="0"/>
                </a:lnTo>
                <a:lnTo>
                  <a:pt x="2930036" y="288032"/>
                </a:lnTo>
                <a:lnTo>
                  <a:pt x="2642004" y="576064"/>
                </a:lnTo>
                <a:lnTo>
                  <a:pt x="0" y="576064"/>
                </a:lnTo>
                <a:lnTo>
                  <a:pt x="288032" y="288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4049" tIns="45339" rIns="333371" bIns="45339" numCol="1" spcCol="1270" anchor="ctr" anchorCtr="0">
            <a:noAutofit/>
          </a:bodyPr>
          <a:lstStyle/>
          <a:p>
            <a:pPr lvl="0" algn="ctr" defTabSz="1511300">
              <a:spcBef>
                <a:spcPct val="0"/>
              </a:spcBef>
            </a:pPr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Индексация заработной платы</a:t>
            </a:r>
            <a:endParaRPr lang="ru-RU" sz="1400" kern="1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226515" y="2616471"/>
            <a:ext cx="1283259" cy="499660"/>
          </a:xfrm>
          <a:prstGeom prst="rightArrow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+ </a:t>
            </a:r>
            <a:r>
              <a:rPr lang="ru-RU" sz="1200" dirty="0" smtClean="0">
                <a:solidFill>
                  <a:srgbClr val="0000FF"/>
                </a:solidFill>
                <a:latin typeface="Arial Black" pitchFamily="34" charset="0"/>
              </a:rPr>
              <a:t>6,7</a:t>
            </a:r>
            <a:r>
              <a:rPr lang="en-US" sz="1200" dirty="0" smtClean="0">
                <a:solidFill>
                  <a:srgbClr val="0000FF"/>
                </a:solidFill>
                <a:latin typeface="Arial Black" pitchFamily="34" charset="0"/>
              </a:rPr>
              <a:t>%</a:t>
            </a:r>
            <a:endParaRPr lang="ru-RU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1511660" y="1196752"/>
            <a:ext cx="2700300" cy="432048"/>
          </a:xfrm>
          <a:custGeom>
            <a:avLst/>
            <a:gdLst>
              <a:gd name="connsiteX0" fmla="*/ 0 w 2930036"/>
              <a:gd name="connsiteY0" fmla="*/ 0 h 576064"/>
              <a:gd name="connsiteX1" fmla="*/ 2642004 w 2930036"/>
              <a:gd name="connsiteY1" fmla="*/ 0 h 576064"/>
              <a:gd name="connsiteX2" fmla="*/ 2930036 w 2930036"/>
              <a:gd name="connsiteY2" fmla="*/ 288032 h 576064"/>
              <a:gd name="connsiteX3" fmla="*/ 2642004 w 2930036"/>
              <a:gd name="connsiteY3" fmla="*/ 576064 h 576064"/>
              <a:gd name="connsiteX4" fmla="*/ 0 w 2930036"/>
              <a:gd name="connsiteY4" fmla="*/ 576064 h 576064"/>
              <a:gd name="connsiteX5" fmla="*/ 288032 w 2930036"/>
              <a:gd name="connsiteY5" fmla="*/ 288032 h 576064"/>
              <a:gd name="connsiteX6" fmla="*/ 0 w 2930036"/>
              <a:gd name="connsiteY6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036" h="576064">
                <a:moveTo>
                  <a:pt x="0" y="0"/>
                </a:moveTo>
                <a:lnTo>
                  <a:pt x="2642004" y="0"/>
                </a:lnTo>
                <a:lnTo>
                  <a:pt x="2930036" y="288032"/>
                </a:lnTo>
                <a:lnTo>
                  <a:pt x="2642004" y="576064"/>
                </a:lnTo>
                <a:lnTo>
                  <a:pt x="0" y="576064"/>
                </a:lnTo>
                <a:lnTo>
                  <a:pt x="288032" y="288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4049" tIns="45339" rIns="333371" bIns="45339" numCol="1" spcCol="1270" anchor="ctr" anchorCtr="0">
            <a:noAutofit/>
          </a:bodyPr>
          <a:lstStyle/>
          <a:p>
            <a:pPr lvl="0" algn="ctr" defTabSz="1511300">
              <a:spcBef>
                <a:spcPct val="0"/>
              </a:spcBef>
            </a:pPr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Рост доходов</a:t>
            </a:r>
            <a:endParaRPr lang="ru-RU" sz="1400" kern="1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116632"/>
            <a:ext cx="8229600" cy="490066"/>
          </a:xfrm>
        </p:spPr>
        <p:txBody>
          <a:bodyPr>
            <a:noAutofit/>
          </a:bodyPr>
          <a:lstStyle/>
          <a:p>
            <a:r>
              <a:rPr lang="ru-RU" sz="22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Прогноз налога, взимаемого в связи с применением упрощенной системы налогообложения (УСН), </a:t>
            </a:r>
            <a:r>
              <a:rPr lang="ru-RU" sz="18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млн. рублей </a:t>
            </a:r>
            <a:endParaRPr lang="ru-RU" sz="1800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Georgia" pitchFamily="18" charset="0"/>
              <a:cs typeface="Arial" charset="0"/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736626" y="692696"/>
            <a:ext cx="8064896" cy="1252937"/>
            <a:chOff x="2987823" y="980728"/>
            <a:chExt cx="2880320" cy="1152128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8" name="Shape 7"/>
            <p:cNvSpPr/>
            <p:nvPr/>
          </p:nvSpPr>
          <p:spPr>
            <a:xfrm>
              <a:off x="2987823" y="980728"/>
              <a:ext cx="2880320" cy="1152128"/>
            </a:xfrm>
            <a:prstGeom prst="leftRightRibbon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2987823" y="1227613"/>
              <a:ext cx="1386820" cy="564542"/>
            </a:xfrm>
            <a:custGeom>
              <a:avLst/>
              <a:gdLst>
                <a:gd name="connsiteX0" fmla="*/ 0 w 950505"/>
                <a:gd name="connsiteY0" fmla="*/ 0 h 564542"/>
                <a:gd name="connsiteX1" fmla="*/ 950505 w 950505"/>
                <a:gd name="connsiteY1" fmla="*/ 0 h 564542"/>
                <a:gd name="connsiteX2" fmla="*/ 950505 w 950505"/>
                <a:gd name="connsiteY2" fmla="*/ 564542 h 564542"/>
                <a:gd name="connsiteX3" fmla="*/ 0 w 950505"/>
                <a:gd name="connsiteY3" fmla="*/ 564542 h 564542"/>
                <a:gd name="connsiteX4" fmla="*/ 0 w 950505"/>
                <a:gd name="connsiteY4" fmla="*/ 0 h 5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505" h="564542">
                  <a:moveTo>
                    <a:pt x="0" y="0"/>
                  </a:moveTo>
                  <a:lnTo>
                    <a:pt x="950505" y="0"/>
                  </a:lnTo>
                  <a:lnTo>
                    <a:pt x="950505" y="564542"/>
                  </a:lnTo>
                  <a:lnTo>
                    <a:pt x="0" y="56454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2456" rIns="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rgbClr val="0000FF"/>
                  </a:solidFill>
                  <a:latin typeface="Arial Black" pitchFamily="34" charset="0"/>
                </a:rPr>
                <a:t>Применение индекса дефлятора-1,48</a:t>
              </a:r>
              <a:endParaRPr lang="ru-RU" sz="1300" kern="1200" dirty="0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427983" y="1366690"/>
              <a:ext cx="1123324" cy="564542"/>
            </a:xfrm>
            <a:custGeom>
              <a:avLst/>
              <a:gdLst>
                <a:gd name="connsiteX0" fmla="*/ 0 w 1123324"/>
                <a:gd name="connsiteY0" fmla="*/ 0 h 564542"/>
                <a:gd name="connsiteX1" fmla="*/ 1123324 w 1123324"/>
                <a:gd name="connsiteY1" fmla="*/ 0 h 564542"/>
                <a:gd name="connsiteX2" fmla="*/ 1123324 w 1123324"/>
                <a:gd name="connsiteY2" fmla="*/ 564542 h 564542"/>
                <a:gd name="connsiteX3" fmla="*/ 0 w 1123324"/>
                <a:gd name="connsiteY3" fmla="*/ 564542 h 564542"/>
                <a:gd name="connsiteX4" fmla="*/ 0 w 1123324"/>
                <a:gd name="connsiteY4" fmla="*/ 0 h 5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324" h="564542">
                  <a:moveTo>
                    <a:pt x="0" y="0"/>
                  </a:moveTo>
                  <a:lnTo>
                    <a:pt x="1123324" y="0"/>
                  </a:lnTo>
                  <a:lnTo>
                    <a:pt x="1123324" y="564542"/>
                  </a:lnTo>
                  <a:lnTo>
                    <a:pt x="0" y="56454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2456" rIns="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rgbClr val="0000FF"/>
                  </a:solidFill>
                  <a:latin typeface="Arial Black" pitchFamily="34" charset="0"/>
                </a:rPr>
                <a:t>Рост налоговой базы на 1,03</a:t>
              </a:r>
              <a:endParaRPr lang="ru-RU" sz="1300" kern="1200" dirty="0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</p:grp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419719"/>
              </p:ext>
            </p:extLst>
          </p:nvPr>
        </p:nvGraphicFramePr>
        <p:xfrm>
          <a:off x="251520" y="1945633"/>
          <a:ext cx="8550002" cy="465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"/>
          <p:cNvSpPr txBox="1"/>
          <p:nvPr/>
        </p:nvSpPr>
        <p:spPr>
          <a:xfrm rot="20461826">
            <a:off x="2136423" y="4585357"/>
            <a:ext cx="907064" cy="3450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 smtClean="0">
                <a:solidFill>
                  <a:srgbClr val="0000FF"/>
                </a:solidFill>
                <a:latin typeface="Arial Black" pitchFamily="34" charset="0"/>
              </a:rPr>
              <a:t>+3,0</a:t>
            </a:r>
            <a:endParaRPr lang="ru-RU" sz="15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-7921388" y="764704"/>
            <a:ext cx="8219256" cy="5397463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636"/>
            <a:ext cx="9000492" cy="3460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Прогноз неналоговых доходов бюджета на 2015 год, </a:t>
            </a:r>
            <a:r>
              <a:rPr lang="ru-RU" sz="18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млн.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290874"/>
              </p:ext>
            </p:extLst>
          </p:nvPr>
        </p:nvGraphicFramePr>
        <p:xfrm>
          <a:off x="215516" y="4293096"/>
          <a:ext cx="8460940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Группа 15"/>
          <p:cNvGrpSpPr/>
          <p:nvPr/>
        </p:nvGrpSpPr>
        <p:grpSpPr>
          <a:xfrm>
            <a:off x="584583" y="566679"/>
            <a:ext cx="8147391" cy="2668598"/>
            <a:chOff x="2195734" y="1196752"/>
            <a:chExt cx="4858536" cy="2134985"/>
          </a:xfrm>
        </p:grpSpPr>
        <p:grpSp>
          <p:nvGrpSpPr>
            <p:cNvPr id="5" name="Группа 13"/>
            <p:cNvGrpSpPr/>
            <p:nvPr/>
          </p:nvGrpSpPr>
          <p:grpSpPr>
            <a:xfrm>
              <a:off x="2195734" y="1196752"/>
              <a:ext cx="4858536" cy="2134985"/>
              <a:chOff x="4283966" y="1922547"/>
              <a:chExt cx="4858536" cy="2304448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4283966" y="1922547"/>
                <a:ext cx="4858536" cy="2304448"/>
                <a:chOff x="5080544" y="2299607"/>
                <a:chExt cx="3597785" cy="2304448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5714773" y="3445045"/>
                  <a:ext cx="1979781" cy="1159010"/>
                </a:xfrm>
                <a:custGeom>
                  <a:avLst/>
                  <a:gdLst>
                    <a:gd name="connsiteX0" fmla="*/ 0 w 2448267"/>
                    <a:gd name="connsiteY0" fmla="*/ 1155569 h 2311138"/>
                    <a:gd name="connsiteX1" fmla="*/ 383830 w 2448267"/>
                    <a:gd name="connsiteY1" fmla="*/ 315264 h 2311138"/>
                    <a:gd name="connsiteX2" fmla="*/ 1224136 w 2448267"/>
                    <a:gd name="connsiteY2" fmla="*/ 1 h 2311138"/>
                    <a:gd name="connsiteX3" fmla="*/ 2064441 w 2448267"/>
                    <a:gd name="connsiteY3" fmla="*/ 315266 h 2311138"/>
                    <a:gd name="connsiteX4" fmla="*/ 2448269 w 2448267"/>
                    <a:gd name="connsiteY4" fmla="*/ 1155572 h 2311138"/>
                    <a:gd name="connsiteX5" fmla="*/ 2064440 w 2448267"/>
                    <a:gd name="connsiteY5" fmla="*/ 1995877 h 2311138"/>
                    <a:gd name="connsiteX6" fmla="*/ 1224135 w 2448267"/>
                    <a:gd name="connsiteY6" fmla="*/ 2311141 h 2311138"/>
                    <a:gd name="connsiteX7" fmla="*/ 383830 w 2448267"/>
                    <a:gd name="connsiteY7" fmla="*/ 1995876 h 2311138"/>
                    <a:gd name="connsiteX8" fmla="*/ 2 w 2448267"/>
                    <a:gd name="connsiteY8" fmla="*/ 1155570 h 2311138"/>
                    <a:gd name="connsiteX9" fmla="*/ 0 w 2448267"/>
                    <a:gd name="connsiteY9" fmla="*/ 1155569 h 2311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48267" h="2311138">
                      <a:moveTo>
                        <a:pt x="0" y="1155569"/>
                      </a:moveTo>
                      <a:cubicBezTo>
                        <a:pt x="0" y="837542"/>
                        <a:pt x="138846" y="533573"/>
                        <a:pt x="383830" y="315264"/>
                      </a:cubicBezTo>
                      <a:cubicBezTo>
                        <a:pt x="611044" y="112791"/>
                        <a:pt x="911676" y="1"/>
                        <a:pt x="1224136" y="1"/>
                      </a:cubicBezTo>
                      <a:cubicBezTo>
                        <a:pt x="1536595" y="1"/>
                        <a:pt x="1837227" y="112792"/>
                        <a:pt x="2064441" y="315266"/>
                      </a:cubicBezTo>
                      <a:cubicBezTo>
                        <a:pt x="2309425" y="533575"/>
                        <a:pt x="2448269" y="837545"/>
                        <a:pt x="2448269" y="1155572"/>
                      </a:cubicBezTo>
                      <a:cubicBezTo>
                        <a:pt x="2448269" y="1473599"/>
                        <a:pt x="2309424" y="1777568"/>
                        <a:pt x="2064440" y="1995877"/>
                      </a:cubicBezTo>
                      <a:cubicBezTo>
                        <a:pt x="1837226" y="2198351"/>
                        <a:pt x="1536594" y="2311141"/>
                        <a:pt x="1224135" y="2311141"/>
                      </a:cubicBezTo>
                      <a:cubicBezTo>
                        <a:pt x="911676" y="2311141"/>
                        <a:pt x="611044" y="2198350"/>
                        <a:pt x="383830" y="1995876"/>
                      </a:cubicBezTo>
                      <a:cubicBezTo>
                        <a:pt x="138846" y="1777567"/>
                        <a:pt x="1" y="1473597"/>
                        <a:pt x="2" y="1155570"/>
                      </a:cubicBezTo>
                      <a:cubicBezTo>
                        <a:pt x="1" y="1155570"/>
                        <a:pt x="1" y="1155569"/>
                        <a:pt x="0" y="1155569"/>
                      </a:cubicBezTo>
                      <a:close/>
                    </a:path>
                  </a:pathLst>
                </a:custGeom>
                <a:solidFill>
                  <a:srgbClr val="FE4444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88386" tIns="368303" rIns="388386" bIns="368303" numCol="1" spcCol="1270" anchor="ctr" anchorCtr="0">
                  <a:noAutofit/>
                </a:bodyPr>
                <a:lstStyle/>
                <a:p>
                  <a:pPr lvl="0" algn="ctr" defTabSz="2089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400" kern="1200" dirty="0" smtClean="0">
                      <a:solidFill>
                        <a:schemeClr val="bg1"/>
                      </a:solidFill>
                      <a:latin typeface="Arial Black" pitchFamily="34" charset="0"/>
                    </a:rPr>
                    <a:t>166,0</a:t>
                  </a:r>
                </a:p>
                <a:p>
                  <a:pPr lvl="0" algn="ctr" defTabSz="2089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400" kern="1200" dirty="0" smtClean="0">
                      <a:solidFill>
                        <a:schemeClr val="bg1"/>
                      </a:solidFill>
                      <a:latin typeface="Arial Black" pitchFamily="34" charset="0"/>
                    </a:rPr>
                    <a:t>млн. рублей</a:t>
                  </a:r>
                  <a:endParaRPr lang="ru-RU" sz="2400" kern="1200" dirty="0">
                    <a:solidFill>
                      <a:schemeClr val="bg1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5080544" y="2439519"/>
                  <a:ext cx="1617703" cy="677313"/>
                </a:xfrm>
                <a:custGeom>
                  <a:avLst/>
                  <a:gdLst>
                    <a:gd name="connsiteX0" fmla="*/ 0 w 1036375"/>
                    <a:gd name="connsiteY0" fmla="*/ 82910 h 829100"/>
                    <a:gd name="connsiteX1" fmla="*/ 24284 w 1036375"/>
                    <a:gd name="connsiteY1" fmla="*/ 24284 h 829100"/>
                    <a:gd name="connsiteX2" fmla="*/ 82910 w 1036375"/>
                    <a:gd name="connsiteY2" fmla="*/ 0 h 829100"/>
                    <a:gd name="connsiteX3" fmla="*/ 953465 w 1036375"/>
                    <a:gd name="connsiteY3" fmla="*/ 0 h 829100"/>
                    <a:gd name="connsiteX4" fmla="*/ 1012091 w 1036375"/>
                    <a:gd name="connsiteY4" fmla="*/ 24284 h 829100"/>
                    <a:gd name="connsiteX5" fmla="*/ 1036375 w 1036375"/>
                    <a:gd name="connsiteY5" fmla="*/ 82910 h 829100"/>
                    <a:gd name="connsiteX6" fmla="*/ 1036375 w 1036375"/>
                    <a:gd name="connsiteY6" fmla="*/ 746190 h 829100"/>
                    <a:gd name="connsiteX7" fmla="*/ 1012091 w 1036375"/>
                    <a:gd name="connsiteY7" fmla="*/ 804816 h 829100"/>
                    <a:gd name="connsiteX8" fmla="*/ 953465 w 1036375"/>
                    <a:gd name="connsiteY8" fmla="*/ 829100 h 829100"/>
                    <a:gd name="connsiteX9" fmla="*/ 82910 w 1036375"/>
                    <a:gd name="connsiteY9" fmla="*/ 829100 h 829100"/>
                    <a:gd name="connsiteX10" fmla="*/ 24284 w 1036375"/>
                    <a:gd name="connsiteY10" fmla="*/ 804816 h 829100"/>
                    <a:gd name="connsiteX11" fmla="*/ 0 w 1036375"/>
                    <a:gd name="connsiteY11" fmla="*/ 746190 h 829100"/>
                    <a:gd name="connsiteX12" fmla="*/ 0 w 1036375"/>
                    <a:gd name="connsiteY12" fmla="*/ 82910 h 82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36375" h="829100">
                      <a:moveTo>
                        <a:pt x="0" y="82910"/>
                      </a:moveTo>
                      <a:cubicBezTo>
                        <a:pt x="0" y="60921"/>
                        <a:pt x="8735" y="39832"/>
                        <a:pt x="24284" y="24284"/>
                      </a:cubicBezTo>
                      <a:cubicBezTo>
                        <a:pt x="39833" y="8735"/>
                        <a:pt x="60921" y="0"/>
                        <a:pt x="82910" y="0"/>
                      </a:cubicBezTo>
                      <a:lnTo>
                        <a:pt x="953465" y="0"/>
                      </a:lnTo>
                      <a:cubicBezTo>
                        <a:pt x="975454" y="0"/>
                        <a:pt x="996543" y="8735"/>
                        <a:pt x="1012091" y="24284"/>
                      </a:cubicBezTo>
                      <a:cubicBezTo>
                        <a:pt x="1027640" y="39833"/>
                        <a:pt x="1036375" y="60921"/>
                        <a:pt x="1036375" y="82910"/>
                      </a:cubicBezTo>
                      <a:lnTo>
                        <a:pt x="1036375" y="746190"/>
                      </a:lnTo>
                      <a:cubicBezTo>
                        <a:pt x="1036375" y="768179"/>
                        <a:pt x="1027640" y="789268"/>
                        <a:pt x="1012091" y="804816"/>
                      </a:cubicBezTo>
                      <a:cubicBezTo>
                        <a:pt x="996542" y="820365"/>
                        <a:pt x="975454" y="829100"/>
                        <a:pt x="953465" y="829100"/>
                      </a:cubicBezTo>
                      <a:lnTo>
                        <a:pt x="82910" y="829100"/>
                      </a:lnTo>
                      <a:cubicBezTo>
                        <a:pt x="60921" y="829100"/>
                        <a:pt x="39832" y="820365"/>
                        <a:pt x="24284" y="804816"/>
                      </a:cubicBezTo>
                      <a:cubicBezTo>
                        <a:pt x="8735" y="789267"/>
                        <a:pt x="0" y="768179"/>
                        <a:pt x="0" y="746190"/>
                      </a:cubicBezTo>
                      <a:lnTo>
                        <a:pt x="0" y="829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1909" tIns="71909" rIns="71909" bIns="71909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kern="1200" dirty="0" smtClean="0">
                      <a:solidFill>
                        <a:schemeClr val="tx1"/>
                      </a:solidFill>
                      <a:latin typeface="Arial Black" pitchFamily="34" charset="0"/>
                    </a:rPr>
                    <a:t>Доходы, получаемые в виде арендной платы за земельные участки, расположенные в границах городских округов </a:t>
                  </a:r>
                  <a:endParaRPr lang="ru-RU" sz="1400" kern="1200" dirty="0">
                    <a:solidFill>
                      <a:schemeClr val="tx1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0" name="Стрелка влево 9"/>
                <p:cNvSpPr/>
                <p:nvPr/>
              </p:nvSpPr>
              <p:spPr>
                <a:xfrm rot="13359738">
                  <a:off x="5743226" y="3091541"/>
                  <a:ext cx="428479" cy="613320"/>
                </a:xfrm>
                <a:prstGeom prst="leftArrow">
                  <a:avLst>
                    <a:gd name="adj1" fmla="val 60000"/>
                    <a:gd name="adj2" fmla="val 50000"/>
                  </a:avLst>
                </a:prstGeom>
                <a:solidFill>
                  <a:srgbClr val="FE4444"/>
                </a:solidFill>
                <a:ln>
                  <a:solidFill>
                    <a:srgbClr val="FF0000"/>
                  </a:solidFill>
                </a:ln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ru-RU" sz="1200" dirty="0"/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>
                <a:xfrm>
                  <a:off x="6900439" y="2299607"/>
                  <a:ext cx="1546688" cy="761732"/>
                </a:xfrm>
                <a:custGeom>
                  <a:avLst/>
                  <a:gdLst>
                    <a:gd name="connsiteX0" fmla="*/ 0 w 1036375"/>
                    <a:gd name="connsiteY0" fmla="*/ 82910 h 829100"/>
                    <a:gd name="connsiteX1" fmla="*/ 24284 w 1036375"/>
                    <a:gd name="connsiteY1" fmla="*/ 24284 h 829100"/>
                    <a:gd name="connsiteX2" fmla="*/ 82910 w 1036375"/>
                    <a:gd name="connsiteY2" fmla="*/ 0 h 829100"/>
                    <a:gd name="connsiteX3" fmla="*/ 953465 w 1036375"/>
                    <a:gd name="connsiteY3" fmla="*/ 0 h 829100"/>
                    <a:gd name="connsiteX4" fmla="*/ 1012091 w 1036375"/>
                    <a:gd name="connsiteY4" fmla="*/ 24284 h 829100"/>
                    <a:gd name="connsiteX5" fmla="*/ 1036375 w 1036375"/>
                    <a:gd name="connsiteY5" fmla="*/ 82910 h 829100"/>
                    <a:gd name="connsiteX6" fmla="*/ 1036375 w 1036375"/>
                    <a:gd name="connsiteY6" fmla="*/ 746190 h 829100"/>
                    <a:gd name="connsiteX7" fmla="*/ 1012091 w 1036375"/>
                    <a:gd name="connsiteY7" fmla="*/ 804816 h 829100"/>
                    <a:gd name="connsiteX8" fmla="*/ 953465 w 1036375"/>
                    <a:gd name="connsiteY8" fmla="*/ 829100 h 829100"/>
                    <a:gd name="connsiteX9" fmla="*/ 82910 w 1036375"/>
                    <a:gd name="connsiteY9" fmla="*/ 829100 h 829100"/>
                    <a:gd name="connsiteX10" fmla="*/ 24284 w 1036375"/>
                    <a:gd name="connsiteY10" fmla="*/ 804816 h 829100"/>
                    <a:gd name="connsiteX11" fmla="*/ 0 w 1036375"/>
                    <a:gd name="connsiteY11" fmla="*/ 746190 h 829100"/>
                    <a:gd name="connsiteX12" fmla="*/ 0 w 1036375"/>
                    <a:gd name="connsiteY12" fmla="*/ 82910 h 82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36375" h="829100">
                      <a:moveTo>
                        <a:pt x="0" y="82910"/>
                      </a:moveTo>
                      <a:cubicBezTo>
                        <a:pt x="0" y="60921"/>
                        <a:pt x="8735" y="39832"/>
                        <a:pt x="24284" y="24284"/>
                      </a:cubicBezTo>
                      <a:cubicBezTo>
                        <a:pt x="39833" y="8735"/>
                        <a:pt x="60921" y="0"/>
                        <a:pt x="82910" y="0"/>
                      </a:cubicBezTo>
                      <a:lnTo>
                        <a:pt x="953465" y="0"/>
                      </a:lnTo>
                      <a:cubicBezTo>
                        <a:pt x="975454" y="0"/>
                        <a:pt x="996543" y="8735"/>
                        <a:pt x="1012091" y="24284"/>
                      </a:cubicBezTo>
                      <a:cubicBezTo>
                        <a:pt x="1027640" y="39833"/>
                        <a:pt x="1036375" y="60921"/>
                        <a:pt x="1036375" y="82910"/>
                      </a:cubicBezTo>
                      <a:lnTo>
                        <a:pt x="1036375" y="746190"/>
                      </a:lnTo>
                      <a:cubicBezTo>
                        <a:pt x="1036375" y="768179"/>
                        <a:pt x="1027640" y="789268"/>
                        <a:pt x="1012091" y="804816"/>
                      </a:cubicBezTo>
                      <a:cubicBezTo>
                        <a:pt x="996542" y="820365"/>
                        <a:pt x="975454" y="829100"/>
                        <a:pt x="953465" y="829100"/>
                      </a:cubicBezTo>
                      <a:lnTo>
                        <a:pt x="82910" y="829100"/>
                      </a:lnTo>
                      <a:cubicBezTo>
                        <a:pt x="60921" y="829100"/>
                        <a:pt x="39832" y="820365"/>
                        <a:pt x="24284" y="804816"/>
                      </a:cubicBezTo>
                      <a:cubicBezTo>
                        <a:pt x="8735" y="789267"/>
                        <a:pt x="0" y="768179"/>
                        <a:pt x="0" y="746190"/>
                      </a:cubicBezTo>
                      <a:lnTo>
                        <a:pt x="0" y="829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1909" tIns="71909" rIns="71909" bIns="71909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2500" kern="1200"/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>
                  <a:off x="7787989" y="3371589"/>
                  <a:ext cx="890340" cy="471680"/>
                </a:xfrm>
                <a:custGeom>
                  <a:avLst/>
                  <a:gdLst>
                    <a:gd name="connsiteX0" fmla="*/ 0 w 1036375"/>
                    <a:gd name="connsiteY0" fmla="*/ 82910 h 829100"/>
                    <a:gd name="connsiteX1" fmla="*/ 24284 w 1036375"/>
                    <a:gd name="connsiteY1" fmla="*/ 24284 h 829100"/>
                    <a:gd name="connsiteX2" fmla="*/ 82910 w 1036375"/>
                    <a:gd name="connsiteY2" fmla="*/ 0 h 829100"/>
                    <a:gd name="connsiteX3" fmla="*/ 953465 w 1036375"/>
                    <a:gd name="connsiteY3" fmla="*/ 0 h 829100"/>
                    <a:gd name="connsiteX4" fmla="*/ 1012091 w 1036375"/>
                    <a:gd name="connsiteY4" fmla="*/ 24284 h 829100"/>
                    <a:gd name="connsiteX5" fmla="*/ 1036375 w 1036375"/>
                    <a:gd name="connsiteY5" fmla="*/ 82910 h 829100"/>
                    <a:gd name="connsiteX6" fmla="*/ 1036375 w 1036375"/>
                    <a:gd name="connsiteY6" fmla="*/ 746190 h 829100"/>
                    <a:gd name="connsiteX7" fmla="*/ 1012091 w 1036375"/>
                    <a:gd name="connsiteY7" fmla="*/ 804816 h 829100"/>
                    <a:gd name="connsiteX8" fmla="*/ 953465 w 1036375"/>
                    <a:gd name="connsiteY8" fmla="*/ 829100 h 829100"/>
                    <a:gd name="connsiteX9" fmla="*/ 82910 w 1036375"/>
                    <a:gd name="connsiteY9" fmla="*/ 829100 h 829100"/>
                    <a:gd name="connsiteX10" fmla="*/ 24284 w 1036375"/>
                    <a:gd name="connsiteY10" fmla="*/ 804816 h 829100"/>
                    <a:gd name="connsiteX11" fmla="*/ 0 w 1036375"/>
                    <a:gd name="connsiteY11" fmla="*/ 746190 h 829100"/>
                    <a:gd name="connsiteX12" fmla="*/ 0 w 1036375"/>
                    <a:gd name="connsiteY12" fmla="*/ 82910 h 82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36375" h="829100">
                      <a:moveTo>
                        <a:pt x="0" y="82910"/>
                      </a:moveTo>
                      <a:cubicBezTo>
                        <a:pt x="0" y="60921"/>
                        <a:pt x="8735" y="39832"/>
                        <a:pt x="24284" y="24284"/>
                      </a:cubicBezTo>
                      <a:cubicBezTo>
                        <a:pt x="39833" y="8735"/>
                        <a:pt x="60921" y="0"/>
                        <a:pt x="82910" y="0"/>
                      </a:cubicBezTo>
                      <a:lnTo>
                        <a:pt x="953465" y="0"/>
                      </a:lnTo>
                      <a:cubicBezTo>
                        <a:pt x="975454" y="0"/>
                        <a:pt x="996543" y="8735"/>
                        <a:pt x="1012091" y="24284"/>
                      </a:cubicBezTo>
                      <a:cubicBezTo>
                        <a:pt x="1027640" y="39833"/>
                        <a:pt x="1036375" y="60921"/>
                        <a:pt x="1036375" y="82910"/>
                      </a:cubicBezTo>
                      <a:lnTo>
                        <a:pt x="1036375" y="746190"/>
                      </a:lnTo>
                      <a:cubicBezTo>
                        <a:pt x="1036375" y="768179"/>
                        <a:pt x="1027640" y="789268"/>
                        <a:pt x="1012091" y="804816"/>
                      </a:cubicBezTo>
                      <a:cubicBezTo>
                        <a:pt x="996542" y="820365"/>
                        <a:pt x="975454" y="829100"/>
                        <a:pt x="953465" y="829100"/>
                      </a:cubicBezTo>
                      <a:lnTo>
                        <a:pt x="82910" y="829100"/>
                      </a:lnTo>
                      <a:cubicBezTo>
                        <a:pt x="60921" y="829100"/>
                        <a:pt x="39832" y="820365"/>
                        <a:pt x="24284" y="804816"/>
                      </a:cubicBezTo>
                      <a:cubicBezTo>
                        <a:pt x="8735" y="789267"/>
                        <a:pt x="0" y="768179"/>
                        <a:pt x="0" y="746190"/>
                      </a:cubicBezTo>
                      <a:lnTo>
                        <a:pt x="0" y="829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1909" tIns="71909" rIns="71909" bIns="71909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2500" kern="1200"/>
                </a:p>
              </p:txBody>
            </p:sp>
          </p:grpSp>
          <p:sp>
            <p:nvSpPr>
              <p:cNvPr id="12" name="Стрелка влево 11"/>
              <p:cNvSpPr/>
              <p:nvPr/>
            </p:nvSpPr>
            <p:spPr>
              <a:xfrm rot="18805521">
                <a:off x="6652447" y="2594880"/>
                <a:ext cx="852374" cy="326708"/>
              </a:xfrm>
              <a:prstGeom prst="leftArrow">
                <a:avLst>
                  <a:gd name="adj1" fmla="val 60000"/>
                  <a:gd name="adj2" fmla="val 45043"/>
                </a:avLst>
              </a:prstGeom>
              <a:solidFill>
                <a:srgbClr val="FE4444"/>
              </a:solidFill>
              <a:ln>
                <a:solidFill>
                  <a:srgbClr val="FF0000"/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ru-RU" dirty="0" smtClean="0"/>
                  <a:t>37,8</a:t>
                </a:r>
                <a:endParaRPr lang="ru-RU" sz="1200" b="1" dirty="0" smtClean="0"/>
              </a:p>
              <a:p>
                <a:endParaRPr lang="ru-RU" sz="1200" b="1" dirty="0"/>
              </a:p>
            </p:txBody>
          </p:sp>
          <p:sp>
            <p:nvSpPr>
              <p:cNvPr id="22" name="Стрелка влево 21"/>
              <p:cNvSpPr/>
              <p:nvPr/>
            </p:nvSpPr>
            <p:spPr>
              <a:xfrm rot="20806604">
                <a:off x="7601939" y="3018459"/>
                <a:ext cx="408393" cy="423820"/>
              </a:xfrm>
              <a:prstGeom prst="leftArrow">
                <a:avLst>
                  <a:gd name="adj1" fmla="val 60000"/>
                  <a:gd name="adj2" fmla="val 45043"/>
                </a:avLst>
              </a:prstGeom>
              <a:solidFill>
                <a:srgbClr val="FE4444"/>
              </a:solidFill>
              <a:ln>
                <a:solidFill>
                  <a:srgbClr val="FF0000"/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ru-RU" sz="1200" dirty="0" smtClean="0"/>
                  <a:t>24,5</a:t>
                </a:r>
                <a:endParaRPr lang="ru-RU" sz="1200" b="1" dirty="0" smtClean="0"/>
              </a:p>
              <a:p>
                <a:endParaRPr lang="ru-RU" sz="1200" b="1" dirty="0"/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4572000" y="1196752"/>
              <a:ext cx="230425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Arial Black" pitchFamily="34" charset="0"/>
                </a:rPr>
                <a:t>Доходы от сдачи в аренду имущества, составляющего казну города  </a:t>
              </a:r>
              <a:endParaRPr lang="ru-RU" sz="1600" dirty="0">
                <a:latin typeface="Arial Black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851933" y="2257958"/>
              <a:ext cx="890117" cy="317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latin typeface="Arial Black" pitchFamily="34" charset="0"/>
                </a:rPr>
                <a:t>Штрафы , санкции</a:t>
              </a:r>
              <a:endParaRPr lang="ru-RU" sz="1100" dirty="0">
                <a:latin typeface="Arial Black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64088" y="48691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1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635359">
            <a:off x="2222923" y="1643841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46,7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6715747" y="3793047"/>
            <a:ext cx="2016226" cy="642892"/>
          </a:xfrm>
          <a:custGeom>
            <a:avLst/>
            <a:gdLst>
              <a:gd name="connsiteX0" fmla="*/ 0 w 1036375"/>
              <a:gd name="connsiteY0" fmla="*/ 82910 h 829100"/>
              <a:gd name="connsiteX1" fmla="*/ 24284 w 1036375"/>
              <a:gd name="connsiteY1" fmla="*/ 24284 h 829100"/>
              <a:gd name="connsiteX2" fmla="*/ 82910 w 1036375"/>
              <a:gd name="connsiteY2" fmla="*/ 0 h 829100"/>
              <a:gd name="connsiteX3" fmla="*/ 953465 w 1036375"/>
              <a:gd name="connsiteY3" fmla="*/ 0 h 829100"/>
              <a:gd name="connsiteX4" fmla="*/ 1012091 w 1036375"/>
              <a:gd name="connsiteY4" fmla="*/ 24284 h 829100"/>
              <a:gd name="connsiteX5" fmla="*/ 1036375 w 1036375"/>
              <a:gd name="connsiteY5" fmla="*/ 82910 h 829100"/>
              <a:gd name="connsiteX6" fmla="*/ 1036375 w 1036375"/>
              <a:gd name="connsiteY6" fmla="*/ 746190 h 829100"/>
              <a:gd name="connsiteX7" fmla="*/ 1012091 w 1036375"/>
              <a:gd name="connsiteY7" fmla="*/ 804816 h 829100"/>
              <a:gd name="connsiteX8" fmla="*/ 953465 w 1036375"/>
              <a:gd name="connsiteY8" fmla="*/ 829100 h 829100"/>
              <a:gd name="connsiteX9" fmla="*/ 82910 w 1036375"/>
              <a:gd name="connsiteY9" fmla="*/ 829100 h 829100"/>
              <a:gd name="connsiteX10" fmla="*/ 24284 w 1036375"/>
              <a:gd name="connsiteY10" fmla="*/ 804816 h 829100"/>
              <a:gd name="connsiteX11" fmla="*/ 0 w 1036375"/>
              <a:gd name="connsiteY11" fmla="*/ 746190 h 829100"/>
              <a:gd name="connsiteX12" fmla="*/ 0 w 1036375"/>
              <a:gd name="connsiteY12" fmla="*/ 82910 h 8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6375" h="829100">
                <a:moveTo>
                  <a:pt x="0" y="82910"/>
                </a:moveTo>
                <a:cubicBezTo>
                  <a:pt x="0" y="60921"/>
                  <a:pt x="8735" y="39832"/>
                  <a:pt x="24284" y="24284"/>
                </a:cubicBezTo>
                <a:cubicBezTo>
                  <a:pt x="39833" y="8735"/>
                  <a:pt x="60921" y="0"/>
                  <a:pt x="82910" y="0"/>
                </a:cubicBezTo>
                <a:lnTo>
                  <a:pt x="953465" y="0"/>
                </a:lnTo>
                <a:cubicBezTo>
                  <a:pt x="975454" y="0"/>
                  <a:pt x="996543" y="8735"/>
                  <a:pt x="1012091" y="24284"/>
                </a:cubicBezTo>
                <a:cubicBezTo>
                  <a:pt x="1027640" y="39833"/>
                  <a:pt x="1036375" y="60921"/>
                  <a:pt x="1036375" y="82910"/>
                </a:cubicBezTo>
                <a:lnTo>
                  <a:pt x="1036375" y="746190"/>
                </a:lnTo>
                <a:cubicBezTo>
                  <a:pt x="1036375" y="768179"/>
                  <a:pt x="1027640" y="789268"/>
                  <a:pt x="1012091" y="804816"/>
                </a:cubicBezTo>
                <a:cubicBezTo>
                  <a:pt x="996542" y="820365"/>
                  <a:pt x="975454" y="829100"/>
                  <a:pt x="953465" y="829100"/>
                </a:cubicBezTo>
                <a:lnTo>
                  <a:pt x="82910" y="829100"/>
                </a:lnTo>
                <a:cubicBezTo>
                  <a:pt x="60921" y="829100"/>
                  <a:pt x="39832" y="820365"/>
                  <a:pt x="24284" y="804816"/>
                </a:cubicBezTo>
                <a:cubicBezTo>
                  <a:pt x="8735" y="789267"/>
                  <a:pt x="0" y="768179"/>
                  <a:pt x="0" y="746190"/>
                </a:cubicBezTo>
                <a:lnTo>
                  <a:pt x="0" y="8291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1909" tIns="71909" rIns="71909" bIns="7190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Плата за негативное воздействие на окружающую среду</a:t>
            </a:r>
            <a:endParaRPr lang="ru-RU" sz="1400" b="1" kern="1200" dirty="0"/>
          </a:p>
        </p:txBody>
      </p:sp>
      <p:sp>
        <p:nvSpPr>
          <p:cNvPr id="24" name="Стрелка влево 23"/>
          <p:cNvSpPr/>
          <p:nvPr/>
        </p:nvSpPr>
        <p:spPr>
          <a:xfrm rot="2618702">
            <a:off x="5978151" y="3113111"/>
            <a:ext cx="920119" cy="394803"/>
          </a:xfrm>
          <a:prstGeom prst="leftArrow">
            <a:avLst>
              <a:gd name="adj1" fmla="val 60000"/>
              <a:gd name="adj2" fmla="val 45043"/>
            </a:avLst>
          </a:prstGeom>
          <a:solidFill>
            <a:srgbClr val="FE4444"/>
          </a:solidFill>
          <a:ln>
            <a:solidFill>
              <a:srgbClr val="FF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200" dirty="0" smtClean="0"/>
              <a:t>7,6</a:t>
            </a:r>
            <a:endParaRPr lang="ru-RU" sz="1200" b="1" dirty="0" smtClean="0"/>
          </a:p>
          <a:p>
            <a:endParaRPr lang="ru-RU" sz="1200" b="1" dirty="0"/>
          </a:p>
        </p:txBody>
      </p:sp>
      <p:sp>
        <p:nvSpPr>
          <p:cNvPr id="25" name="Полилиния 24"/>
          <p:cNvSpPr/>
          <p:nvPr/>
        </p:nvSpPr>
        <p:spPr>
          <a:xfrm>
            <a:off x="143508" y="4037983"/>
            <a:ext cx="1732227" cy="957863"/>
          </a:xfrm>
          <a:custGeom>
            <a:avLst/>
            <a:gdLst>
              <a:gd name="connsiteX0" fmla="*/ 0 w 1036375"/>
              <a:gd name="connsiteY0" fmla="*/ 82910 h 829100"/>
              <a:gd name="connsiteX1" fmla="*/ 24284 w 1036375"/>
              <a:gd name="connsiteY1" fmla="*/ 24284 h 829100"/>
              <a:gd name="connsiteX2" fmla="*/ 82910 w 1036375"/>
              <a:gd name="connsiteY2" fmla="*/ 0 h 829100"/>
              <a:gd name="connsiteX3" fmla="*/ 953465 w 1036375"/>
              <a:gd name="connsiteY3" fmla="*/ 0 h 829100"/>
              <a:gd name="connsiteX4" fmla="*/ 1012091 w 1036375"/>
              <a:gd name="connsiteY4" fmla="*/ 24284 h 829100"/>
              <a:gd name="connsiteX5" fmla="*/ 1036375 w 1036375"/>
              <a:gd name="connsiteY5" fmla="*/ 82910 h 829100"/>
              <a:gd name="connsiteX6" fmla="*/ 1036375 w 1036375"/>
              <a:gd name="connsiteY6" fmla="*/ 746190 h 829100"/>
              <a:gd name="connsiteX7" fmla="*/ 1012091 w 1036375"/>
              <a:gd name="connsiteY7" fmla="*/ 804816 h 829100"/>
              <a:gd name="connsiteX8" fmla="*/ 953465 w 1036375"/>
              <a:gd name="connsiteY8" fmla="*/ 829100 h 829100"/>
              <a:gd name="connsiteX9" fmla="*/ 82910 w 1036375"/>
              <a:gd name="connsiteY9" fmla="*/ 829100 h 829100"/>
              <a:gd name="connsiteX10" fmla="*/ 24284 w 1036375"/>
              <a:gd name="connsiteY10" fmla="*/ 804816 h 829100"/>
              <a:gd name="connsiteX11" fmla="*/ 0 w 1036375"/>
              <a:gd name="connsiteY11" fmla="*/ 746190 h 829100"/>
              <a:gd name="connsiteX12" fmla="*/ 0 w 1036375"/>
              <a:gd name="connsiteY12" fmla="*/ 82910 h 8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6375" h="829100">
                <a:moveTo>
                  <a:pt x="0" y="82910"/>
                </a:moveTo>
                <a:cubicBezTo>
                  <a:pt x="0" y="60921"/>
                  <a:pt x="8735" y="39832"/>
                  <a:pt x="24284" y="24284"/>
                </a:cubicBezTo>
                <a:cubicBezTo>
                  <a:pt x="39833" y="8735"/>
                  <a:pt x="60921" y="0"/>
                  <a:pt x="82910" y="0"/>
                </a:cubicBezTo>
                <a:lnTo>
                  <a:pt x="953465" y="0"/>
                </a:lnTo>
                <a:cubicBezTo>
                  <a:pt x="975454" y="0"/>
                  <a:pt x="996543" y="8735"/>
                  <a:pt x="1012091" y="24284"/>
                </a:cubicBezTo>
                <a:cubicBezTo>
                  <a:pt x="1027640" y="39833"/>
                  <a:pt x="1036375" y="60921"/>
                  <a:pt x="1036375" y="82910"/>
                </a:cubicBezTo>
                <a:lnTo>
                  <a:pt x="1036375" y="746190"/>
                </a:lnTo>
                <a:cubicBezTo>
                  <a:pt x="1036375" y="768179"/>
                  <a:pt x="1027640" y="789268"/>
                  <a:pt x="1012091" y="804816"/>
                </a:cubicBezTo>
                <a:cubicBezTo>
                  <a:pt x="996542" y="820365"/>
                  <a:pt x="975454" y="829100"/>
                  <a:pt x="953465" y="829100"/>
                </a:cubicBezTo>
                <a:lnTo>
                  <a:pt x="82910" y="829100"/>
                </a:lnTo>
                <a:cubicBezTo>
                  <a:pt x="60921" y="829100"/>
                  <a:pt x="39832" y="820365"/>
                  <a:pt x="24284" y="804816"/>
                </a:cubicBezTo>
                <a:cubicBezTo>
                  <a:pt x="8735" y="789267"/>
                  <a:pt x="0" y="768179"/>
                  <a:pt x="0" y="746190"/>
                </a:cubicBezTo>
                <a:lnTo>
                  <a:pt x="0" y="8291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909" tIns="71909" rIns="71909" bIns="7190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Arial Black" pitchFamily="34" charset="0"/>
              </a:rPr>
              <a:t>Доходы, от продажи материальных и </a:t>
            </a:r>
            <a:r>
              <a:rPr lang="ru-RU" sz="1400" kern="1200" dirty="0" err="1" smtClean="0">
                <a:solidFill>
                  <a:schemeClr val="tx1"/>
                </a:solidFill>
                <a:latin typeface="Arial Black" pitchFamily="34" charset="0"/>
              </a:rPr>
              <a:t>немат</a:t>
            </a:r>
            <a:r>
              <a:rPr lang="ru-RU" sz="1400" kern="1200" dirty="0" smtClean="0">
                <a:solidFill>
                  <a:schemeClr val="tx1"/>
                </a:solidFill>
                <a:latin typeface="Arial Black" pitchFamily="34" charset="0"/>
              </a:rPr>
              <a:t>. активов    </a:t>
            </a:r>
            <a:endParaRPr lang="ru-RU" sz="1400" kern="1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3167844" y="4335650"/>
            <a:ext cx="1913576" cy="718176"/>
          </a:xfrm>
          <a:custGeom>
            <a:avLst/>
            <a:gdLst>
              <a:gd name="connsiteX0" fmla="*/ 0 w 1036375"/>
              <a:gd name="connsiteY0" fmla="*/ 82910 h 829100"/>
              <a:gd name="connsiteX1" fmla="*/ 24284 w 1036375"/>
              <a:gd name="connsiteY1" fmla="*/ 24284 h 829100"/>
              <a:gd name="connsiteX2" fmla="*/ 82910 w 1036375"/>
              <a:gd name="connsiteY2" fmla="*/ 0 h 829100"/>
              <a:gd name="connsiteX3" fmla="*/ 953465 w 1036375"/>
              <a:gd name="connsiteY3" fmla="*/ 0 h 829100"/>
              <a:gd name="connsiteX4" fmla="*/ 1012091 w 1036375"/>
              <a:gd name="connsiteY4" fmla="*/ 24284 h 829100"/>
              <a:gd name="connsiteX5" fmla="*/ 1036375 w 1036375"/>
              <a:gd name="connsiteY5" fmla="*/ 82910 h 829100"/>
              <a:gd name="connsiteX6" fmla="*/ 1036375 w 1036375"/>
              <a:gd name="connsiteY6" fmla="*/ 746190 h 829100"/>
              <a:gd name="connsiteX7" fmla="*/ 1012091 w 1036375"/>
              <a:gd name="connsiteY7" fmla="*/ 804816 h 829100"/>
              <a:gd name="connsiteX8" fmla="*/ 953465 w 1036375"/>
              <a:gd name="connsiteY8" fmla="*/ 829100 h 829100"/>
              <a:gd name="connsiteX9" fmla="*/ 82910 w 1036375"/>
              <a:gd name="connsiteY9" fmla="*/ 829100 h 829100"/>
              <a:gd name="connsiteX10" fmla="*/ 24284 w 1036375"/>
              <a:gd name="connsiteY10" fmla="*/ 804816 h 829100"/>
              <a:gd name="connsiteX11" fmla="*/ 0 w 1036375"/>
              <a:gd name="connsiteY11" fmla="*/ 746190 h 829100"/>
              <a:gd name="connsiteX12" fmla="*/ 0 w 1036375"/>
              <a:gd name="connsiteY12" fmla="*/ 82910 h 8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6375" h="829100">
                <a:moveTo>
                  <a:pt x="0" y="82910"/>
                </a:moveTo>
                <a:cubicBezTo>
                  <a:pt x="0" y="60921"/>
                  <a:pt x="8735" y="39832"/>
                  <a:pt x="24284" y="24284"/>
                </a:cubicBezTo>
                <a:cubicBezTo>
                  <a:pt x="39833" y="8735"/>
                  <a:pt x="60921" y="0"/>
                  <a:pt x="82910" y="0"/>
                </a:cubicBezTo>
                <a:lnTo>
                  <a:pt x="953465" y="0"/>
                </a:lnTo>
                <a:cubicBezTo>
                  <a:pt x="975454" y="0"/>
                  <a:pt x="996543" y="8735"/>
                  <a:pt x="1012091" y="24284"/>
                </a:cubicBezTo>
                <a:cubicBezTo>
                  <a:pt x="1027640" y="39833"/>
                  <a:pt x="1036375" y="60921"/>
                  <a:pt x="1036375" y="82910"/>
                </a:cubicBezTo>
                <a:lnTo>
                  <a:pt x="1036375" y="746190"/>
                </a:lnTo>
                <a:cubicBezTo>
                  <a:pt x="1036375" y="768179"/>
                  <a:pt x="1027640" y="789268"/>
                  <a:pt x="1012091" y="804816"/>
                </a:cubicBezTo>
                <a:cubicBezTo>
                  <a:pt x="996542" y="820365"/>
                  <a:pt x="975454" y="829100"/>
                  <a:pt x="953465" y="829100"/>
                </a:cubicBezTo>
                <a:lnTo>
                  <a:pt x="82910" y="829100"/>
                </a:lnTo>
                <a:cubicBezTo>
                  <a:pt x="60921" y="829100"/>
                  <a:pt x="39832" y="820365"/>
                  <a:pt x="24284" y="804816"/>
                </a:cubicBezTo>
                <a:cubicBezTo>
                  <a:pt x="8735" y="789267"/>
                  <a:pt x="0" y="768179"/>
                  <a:pt x="0" y="746190"/>
                </a:cubicBezTo>
                <a:lnTo>
                  <a:pt x="0" y="8291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1909" tIns="71909" rIns="71909" bIns="7190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Прочие неналоговые доходы</a:t>
            </a:r>
            <a:endParaRPr lang="ru-RU" sz="1400" b="1" kern="1200" dirty="0"/>
          </a:p>
        </p:txBody>
      </p:sp>
      <p:sp>
        <p:nvSpPr>
          <p:cNvPr id="29" name="Стрелка влево 28"/>
          <p:cNvSpPr/>
          <p:nvPr/>
        </p:nvSpPr>
        <p:spPr>
          <a:xfrm rot="5400000">
            <a:off x="3718067" y="3530148"/>
            <a:ext cx="1059794" cy="481477"/>
          </a:xfrm>
          <a:prstGeom prst="leftArrow">
            <a:avLst>
              <a:gd name="adj1" fmla="val 60000"/>
              <a:gd name="adj2" fmla="val 48135"/>
            </a:avLst>
          </a:prstGeom>
          <a:solidFill>
            <a:srgbClr val="FE4444"/>
          </a:solidFill>
          <a:ln>
            <a:solidFill>
              <a:srgbClr val="FF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16,0</a:t>
            </a:r>
            <a:endParaRPr lang="ru-RU" sz="1200" b="1" dirty="0" smtClean="0"/>
          </a:p>
          <a:p>
            <a:endParaRPr lang="ru-RU" sz="1200" b="1" dirty="0"/>
          </a:p>
        </p:txBody>
      </p:sp>
      <p:sp>
        <p:nvSpPr>
          <p:cNvPr id="30" name="Стрелка влево 29"/>
          <p:cNvSpPr/>
          <p:nvPr/>
        </p:nvSpPr>
        <p:spPr>
          <a:xfrm rot="8391738" flipV="1">
            <a:off x="862518" y="3132127"/>
            <a:ext cx="1603671" cy="545309"/>
          </a:xfrm>
          <a:prstGeom prst="leftArrow">
            <a:avLst>
              <a:gd name="adj1" fmla="val 60000"/>
              <a:gd name="adj2" fmla="val 51765"/>
            </a:avLst>
          </a:prstGeom>
          <a:solidFill>
            <a:srgbClr val="FE4444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b="1" dirty="0" smtClean="0"/>
              <a:t>                 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33,4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819195"/>
              </p:ext>
            </p:extLst>
          </p:nvPr>
        </p:nvGraphicFramePr>
        <p:xfrm>
          <a:off x="683568" y="1196752"/>
          <a:ext cx="81734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7060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Прогноз налоговых и неналоговых доходов бюджета на период 2015 - 2017 годов, </a:t>
            </a:r>
            <a:r>
              <a:rPr lang="ru-RU" sz="18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млн. рублей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95762705"/>
              </p:ext>
            </p:extLst>
          </p:nvPr>
        </p:nvGraphicFramePr>
        <p:xfrm>
          <a:off x="1691680" y="1628800"/>
          <a:ext cx="5040560" cy="2844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64" y="260349"/>
            <a:ext cx="3096344" cy="631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746" y="134485"/>
            <a:ext cx="2303748" cy="644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706" y="464344"/>
            <a:ext cx="2355791" cy="620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Заголовок 1"/>
          <p:cNvSpPr txBox="1">
            <a:spLocks/>
          </p:cNvSpPr>
          <p:nvPr/>
        </p:nvSpPr>
        <p:spPr>
          <a:xfrm rot="21244154">
            <a:off x="1412213" y="4264434"/>
            <a:ext cx="2304256" cy="5619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1 330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 rot="20953327">
            <a:off x="4534471" y="4399759"/>
            <a:ext cx="2268252" cy="70619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1 288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 rot="20863886">
            <a:off x="7167102" y="4264434"/>
            <a:ext cx="2231740" cy="5619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1 353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432451" y="921201"/>
            <a:ext cx="1548172" cy="5619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4635511" y="921202"/>
            <a:ext cx="1620180" cy="5619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7146033" y="872717"/>
            <a:ext cx="1692188" cy="54006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Заголовок 4"/>
          <p:cNvSpPr>
            <a:spLocks noGrp="1"/>
          </p:cNvSpPr>
          <p:nvPr>
            <p:ph type="title"/>
          </p:nvPr>
        </p:nvSpPr>
        <p:spPr>
          <a:xfrm>
            <a:off x="0" y="152636"/>
            <a:ext cx="8928484" cy="490066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Объем расходов бюджета на 2015-2017 годы</a:t>
            </a:r>
            <a:r>
              <a:rPr lang="ru-RU" sz="22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, </a:t>
            </a:r>
            <a:r>
              <a:rPr lang="ru-RU" sz="18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млн.рублей</a:t>
            </a:r>
            <a:endParaRPr lang="ru-RU" sz="1800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7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5471" y="2204864"/>
            <a:ext cx="1764196" cy="4076154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01299" y="2204864"/>
            <a:ext cx="2016224" cy="4105873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2204864"/>
            <a:ext cx="1620180" cy="411327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204864"/>
            <a:ext cx="1512168" cy="4083224"/>
          </a:xfrm>
          <a:prstGeom prst="rect">
            <a:avLst/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4059" y="332656"/>
            <a:ext cx="7344816" cy="1548172"/>
          </a:xfrm>
          <a:prstGeom prst="roundRect">
            <a:avLst>
              <a:gd name="adj" fmla="val 3180"/>
            </a:avLst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</a:t>
            </a:r>
            <a:endParaRPr lang="ru-RU" sz="2400" b="1" spc="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08" y="3632838"/>
            <a:ext cx="1584176" cy="25684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Индексация </a:t>
            </a:r>
            <a:r>
              <a:rPr lang="ru-RU" b="1" dirty="0">
                <a:solidFill>
                  <a:schemeClr val="tx1"/>
                </a:solidFill>
              </a:rPr>
              <a:t>заработной платы работников муниципальных учреждений на 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4,5 % </a:t>
            </a:r>
            <a:r>
              <a:rPr lang="ru-RU" b="1" dirty="0">
                <a:solidFill>
                  <a:schemeClr val="tx1"/>
                </a:solidFill>
              </a:rPr>
              <a:t>с 1 </a:t>
            </a:r>
            <a:r>
              <a:rPr lang="ru-RU" b="1" dirty="0" smtClean="0">
                <a:solidFill>
                  <a:schemeClr val="tx1"/>
                </a:solidFill>
              </a:rPr>
              <a:t>октября ежегодно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2280" y="3524178"/>
            <a:ext cx="1839019" cy="26274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Заработная плата работников культуры и педагогических работников образования планируется с учетом положений  Указов Президента Российской Федерации от 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7 </a:t>
            </a:r>
            <a:r>
              <a:rPr lang="ru-RU" b="1" dirty="0">
                <a:solidFill>
                  <a:schemeClr val="tx1"/>
                </a:solidFill>
              </a:rPr>
              <a:t>мая 2012 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5305" y="3632836"/>
            <a:ext cx="1908212" cy="24925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Публичные нормативные обязательств предусматриваются в полном объеме, исходя из действующих нормативных правовых актов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2595" y="3707831"/>
            <a:ext cx="1571713" cy="24437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Планируется включить </a:t>
            </a:r>
            <a:r>
              <a:rPr lang="ru-RU" b="1" dirty="0">
                <a:solidFill>
                  <a:schemeClr val="tx1"/>
                </a:solidFill>
              </a:rPr>
              <a:t>расходы на реализацию </a:t>
            </a:r>
            <a:r>
              <a:rPr lang="ru-RU" b="1" dirty="0" smtClean="0">
                <a:solidFill>
                  <a:schemeClr val="tx1"/>
                </a:solidFill>
              </a:rPr>
              <a:t>29 </a:t>
            </a:r>
            <a:r>
              <a:rPr lang="ru-RU" b="1" dirty="0">
                <a:solidFill>
                  <a:schemeClr val="tx1"/>
                </a:solidFill>
              </a:rPr>
              <a:t>муниципальных </a:t>
            </a:r>
            <a:r>
              <a:rPr lang="ru-RU" b="1" dirty="0" smtClean="0">
                <a:solidFill>
                  <a:schemeClr val="tx1"/>
                </a:solidFill>
              </a:rPr>
              <a:t>программ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433" name="Заголовок 1"/>
          <p:cNvSpPr txBox="1">
            <a:spLocks/>
          </p:cNvSpPr>
          <p:nvPr/>
        </p:nvSpPr>
        <p:spPr bwMode="auto">
          <a:xfrm>
            <a:off x="561739" y="2594950"/>
            <a:ext cx="7477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434" name="Заголовок 1"/>
          <p:cNvSpPr txBox="1">
            <a:spLocks/>
          </p:cNvSpPr>
          <p:nvPr/>
        </p:nvSpPr>
        <p:spPr bwMode="auto">
          <a:xfrm>
            <a:off x="2285709" y="2591092"/>
            <a:ext cx="7921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435" name="Заголовок 1"/>
          <p:cNvSpPr txBox="1">
            <a:spLocks/>
          </p:cNvSpPr>
          <p:nvPr/>
        </p:nvSpPr>
        <p:spPr bwMode="auto">
          <a:xfrm>
            <a:off x="4213330" y="2696213"/>
            <a:ext cx="792162" cy="97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436" name="Заголовок 1"/>
          <p:cNvSpPr txBox="1">
            <a:spLocks/>
          </p:cNvSpPr>
          <p:nvPr/>
        </p:nvSpPr>
        <p:spPr bwMode="auto">
          <a:xfrm>
            <a:off x="6134827" y="2696212"/>
            <a:ext cx="7921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2776" y="2204864"/>
            <a:ext cx="1549723" cy="4113270"/>
          </a:xfrm>
          <a:prstGeom prst="rect">
            <a:avLst/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7912551" y="2696211"/>
            <a:ext cx="7921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2776" y="3786563"/>
            <a:ext cx="1571713" cy="24437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</a:rPr>
              <a:t>Увеличение действующих или принятие новых расходных обязательств рассматривается только в пределах имеющихся финансовых ресурсов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1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\\prognoz\dept\Design\Внутренние работы\Презентации\909438 - Презентация для Минфина, оформление\в работе\Доход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1182688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\\prognoz\dept\Design\Внутренние работы\Презентации\909438 - Презентация для Минфина, оформление\в работе\Доход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341438"/>
            <a:ext cx="1182687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\\prognoz\dept\Design\Внутренние работы\Презентации\909438 - Презентация для Минфина, оформление\в работе\Доход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268413"/>
            <a:ext cx="12239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60350"/>
            <a:ext cx="1766888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7113" y="224644"/>
            <a:ext cx="1766887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60350"/>
            <a:ext cx="17653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авильный пятиугольник 13"/>
          <p:cNvSpPr/>
          <p:nvPr/>
        </p:nvSpPr>
        <p:spPr>
          <a:xfrm rot="10800000">
            <a:off x="179388" y="5084762"/>
            <a:ext cx="2305050" cy="1080541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41" name="Заголовок 1"/>
          <p:cNvSpPr txBox="1">
            <a:spLocks/>
          </p:cNvSpPr>
          <p:nvPr/>
        </p:nvSpPr>
        <p:spPr bwMode="auto">
          <a:xfrm rot="1094029">
            <a:off x="-90263" y="4331509"/>
            <a:ext cx="1475656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5049180"/>
            <a:ext cx="2087563" cy="90009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endParaRPr lang="ru-RU" sz="32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3" name="Заголовок 1"/>
          <p:cNvSpPr txBox="1">
            <a:spLocks/>
          </p:cNvSpPr>
          <p:nvPr/>
        </p:nvSpPr>
        <p:spPr bwMode="auto">
          <a:xfrm rot="1221347">
            <a:off x="5922836" y="4192588"/>
            <a:ext cx="1398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22544" name="Заголовок 1"/>
          <p:cNvSpPr txBox="1">
            <a:spLocks/>
          </p:cNvSpPr>
          <p:nvPr/>
        </p:nvSpPr>
        <p:spPr bwMode="auto">
          <a:xfrm rot="20893612">
            <a:off x="7812360" y="3140968"/>
            <a:ext cx="133164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013325"/>
            <a:ext cx="9144000" cy="71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46" name="Заголовок 1"/>
          <p:cNvSpPr txBox="1">
            <a:spLocks/>
          </p:cNvSpPr>
          <p:nvPr/>
        </p:nvSpPr>
        <p:spPr bwMode="auto">
          <a:xfrm rot="20774246">
            <a:off x="1367644" y="3212976"/>
            <a:ext cx="176688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9" name="Правильный пятиугольник 18"/>
          <p:cNvSpPr/>
          <p:nvPr/>
        </p:nvSpPr>
        <p:spPr>
          <a:xfrm rot="10800000">
            <a:off x="6516687" y="5084762"/>
            <a:ext cx="2376487" cy="1008533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 rot="901487">
            <a:off x="-433724" y="3807770"/>
            <a:ext cx="1980220" cy="432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 Black" pitchFamily="34" charset="0"/>
                <a:cs typeface="Times New Roman" panose="02020603050405020304" pitchFamily="18" charset="0"/>
              </a:rPr>
              <a:t>1 219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 rot="20919203">
            <a:off x="1187624" y="3868091"/>
            <a:ext cx="2304256" cy="5619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1 330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 rot="787063">
            <a:off x="2374792" y="3726877"/>
            <a:ext cx="2383132" cy="66507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 Black" pitchFamily="34" charset="0"/>
                <a:cs typeface="Times New Roman" panose="02020603050405020304" pitchFamily="18" charset="0"/>
              </a:rPr>
              <a:t>1 172</a:t>
            </a:r>
          </a:p>
        </p:txBody>
      </p:sp>
      <p:sp>
        <p:nvSpPr>
          <p:cNvPr id="32" name="Правильный пятиугольник 31"/>
          <p:cNvSpPr/>
          <p:nvPr/>
        </p:nvSpPr>
        <p:spPr>
          <a:xfrm rot="10800000">
            <a:off x="3348037" y="5084762"/>
            <a:ext cx="2447925" cy="1044537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 rot="20732121">
            <a:off x="4319954" y="3758033"/>
            <a:ext cx="2268252" cy="70619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1 288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 rot="739211">
            <a:off x="5507434" y="3741236"/>
            <a:ext cx="2304256" cy="6477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 Black" pitchFamily="34" charset="0"/>
                <a:cs typeface="Times New Roman" panose="02020603050405020304" pitchFamily="18" charset="0"/>
              </a:rPr>
              <a:t>1 231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 rot="20863886">
            <a:off x="7362310" y="3789182"/>
            <a:ext cx="2231740" cy="5619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1 353</a:t>
            </a:r>
          </a:p>
        </p:txBody>
      </p:sp>
      <p:sp>
        <p:nvSpPr>
          <p:cNvPr id="22556" name="Заголовок 1"/>
          <p:cNvSpPr txBox="1">
            <a:spLocks/>
          </p:cNvSpPr>
          <p:nvPr/>
        </p:nvSpPr>
        <p:spPr bwMode="auto">
          <a:xfrm>
            <a:off x="3492500" y="4977172"/>
            <a:ext cx="2087563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116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6659563" y="5121188"/>
            <a:ext cx="2089150" cy="82809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</a:p>
        </p:txBody>
      </p:sp>
      <p:sp>
        <p:nvSpPr>
          <p:cNvPr id="22558" name="Заголовок 1"/>
          <p:cNvSpPr txBox="1">
            <a:spLocks/>
          </p:cNvSpPr>
          <p:nvPr/>
        </p:nvSpPr>
        <p:spPr bwMode="auto">
          <a:xfrm rot="21035980">
            <a:off x="4463988" y="3212976"/>
            <a:ext cx="176688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2559" name="Заголовок 1"/>
          <p:cNvSpPr txBox="1">
            <a:spLocks/>
          </p:cNvSpPr>
          <p:nvPr/>
        </p:nvSpPr>
        <p:spPr bwMode="auto">
          <a:xfrm rot="1159943">
            <a:off x="2736280" y="4262368"/>
            <a:ext cx="1512441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647564" y="908720"/>
            <a:ext cx="1548172" cy="5619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743908" y="908720"/>
            <a:ext cx="1620180" cy="5619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6840252" y="872717"/>
            <a:ext cx="1692188" cy="54006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Заголовок 4"/>
          <p:cNvSpPr>
            <a:spLocks noGrp="1"/>
          </p:cNvSpPr>
          <p:nvPr>
            <p:ph type="title"/>
          </p:nvPr>
        </p:nvSpPr>
        <p:spPr>
          <a:xfrm>
            <a:off x="0" y="152636"/>
            <a:ext cx="8928484" cy="490066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Параметры бюджета на 2015-2017 годы</a:t>
            </a:r>
            <a:r>
              <a:rPr lang="ru-RU" sz="22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, </a:t>
            </a:r>
            <a:r>
              <a:rPr lang="ru-RU" sz="18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млн.рублей</a:t>
            </a:r>
            <a:endParaRPr lang="ru-RU" sz="1800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0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9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Муниципальный долг, </a:t>
            </a:r>
            <a:r>
              <a:rPr lang="ru-RU" sz="18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млн.рублей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51576233"/>
              </p:ext>
            </p:extLst>
          </p:nvPr>
        </p:nvGraphicFramePr>
        <p:xfrm>
          <a:off x="143508" y="1448780"/>
          <a:ext cx="28083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941998"/>
              </p:ext>
            </p:extLst>
          </p:nvPr>
        </p:nvGraphicFramePr>
        <p:xfrm>
          <a:off x="3095836" y="1448780"/>
          <a:ext cx="28083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774626"/>
              </p:ext>
            </p:extLst>
          </p:nvPr>
        </p:nvGraphicFramePr>
        <p:xfrm>
          <a:off x="6012160" y="1376772"/>
          <a:ext cx="28083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1254900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</a:t>
            </a:r>
            <a:r>
              <a:rPr lang="ru-RU" b="1" dirty="0" smtClean="0"/>
              <a:t>а 01.01.2016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43908" y="1237466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</a:t>
            </a:r>
            <a:r>
              <a:rPr lang="ru-RU" b="1" dirty="0" smtClean="0"/>
              <a:t>а 01.01.2017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32240" y="1208886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</a:t>
            </a:r>
            <a:r>
              <a:rPr lang="ru-RU" b="1" dirty="0" smtClean="0"/>
              <a:t>а 01.01.2018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D981F-B5F2-43C3-9602-CD36935378F7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5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zh-CN" sz="3600" b="1" dirty="0" err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Что</a:t>
            </a:r>
            <a:r>
              <a:rPr lang="en-US" altLang="zh-CN" sz="3600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такое</a:t>
            </a:r>
            <a:r>
              <a:rPr lang="en-US" altLang="zh-CN" sz="3600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«</a:t>
            </a:r>
            <a:r>
              <a:rPr lang="en-US" altLang="zh-CN" sz="3600" b="1" dirty="0" err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Бюджет</a:t>
            </a:r>
            <a:r>
              <a:rPr lang="en-US" altLang="zh-CN" sz="3600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для</a:t>
            </a:r>
            <a:r>
              <a:rPr lang="en-US" altLang="zh-CN" sz="3600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граждан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?»</a:t>
            </a:r>
            <a:endParaRPr lang="ru-RU" sz="3600" dirty="0" smtClean="0">
              <a:solidFill>
                <a:srgbClr val="C00000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0988" y="844536"/>
            <a:ext cx="8858279" cy="45259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n-US" altLang="zh-CN" sz="1600" b="1" kern="1200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en-US" altLang="zh-CN" sz="1600" b="1" kern="1200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altLang="zh-CN" sz="1600" b="1" kern="12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b="1" kern="1200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600" b="1" kern="12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b="1" kern="1200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en-US" altLang="zh-CN" sz="1600" b="1" kern="12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altLang="zh-CN" sz="1600" kern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познакомит</a:t>
            </a:r>
            <a:r>
              <a:rPr lang="en-US" altLang="zh-CN" sz="1600" kern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kern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вас</a:t>
            </a:r>
            <a:r>
              <a:rPr lang="en-US" altLang="zh-CN" sz="1600" kern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600" kern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kern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положениями</a:t>
            </a:r>
            <a:r>
              <a:rPr lang="en-US" altLang="zh-CN" sz="1600" kern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kern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основного</a:t>
            </a:r>
            <a:r>
              <a:rPr lang="en-US" altLang="zh-CN" sz="1600" kern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kern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финансового</a:t>
            </a:r>
            <a:r>
              <a:rPr lang="en-US" altLang="zh-CN" sz="16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kern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zh-CN" sz="1600" kern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окумента</a:t>
            </a:r>
            <a:r>
              <a:rPr lang="ru-RU" altLang="zh-CN" sz="16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города </a:t>
            </a:r>
            <a:r>
              <a:rPr lang="ru-RU" altLang="zh-CN" sz="16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Майкопа </a:t>
            </a:r>
            <a:r>
              <a:rPr lang="ru-RU" altLang="zh-CN" sz="16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городского бюджета, а именно: проекта </a:t>
            </a:r>
            <a:r>
              <a:rPr lang="en-US" altLang="zh-CN" sz="1600" kern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16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kern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kern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предстоящие</a:t>
            </a:r>
            <a:r>
              <a:rPr lang="en-US" altLang="zh-CN" sz="16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kern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en-US" altLang="zh-CN" sz="16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kern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US" altLang="zh-CN" sz="16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6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2015-2017</a:t>
            </a:r>
            <a:r>
              <a:rPr lang="en-US" altLang="zh-CN" sz="16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kern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en-US" altLang="zh-CN" sz="16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Представленная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информация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предназначена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для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широкого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круга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пользователей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будет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интересна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полезна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как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студентам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педагогам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врачам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молодым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семьям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так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пенсионерам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другим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категориям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населения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так</a:t>
            </a:r>
            <a:r>
              <a:rPr lang="ru-RU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как</a:t>
            </a:r>
            <a:r>
              <a:rPr lang="ru-RU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городской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бюджет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затрагивает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интересы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каждого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жителя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города Майкопа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Мы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постарались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доступной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понятной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форме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для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граждан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показать</a:t>
            </a:r>
            <a:r>
              <a:rPr lang="ru-RU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основные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характеристики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бюджета</a:t>
            </a:r>
            <a:r>
              <a:rPr lang="ru-RU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города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kern="1200" dirty="0">
              <a:solidFill>
                <a:srgbClr val="000000"/>
              </a:solidFill>
              <a:latin typeface="Bookman Old Style" pitchFamily="18" charset="0"/>
              <a:cs typeface="Bookman Old Style" pitchFamily="18" charset="0"/>
            </a:endParaRPr>
          </a:p>
        </p:txBody>
      </p:sp>
      <p:pic>
        <p:nvPicPr>
          <p:cNvPr id="26626" name="Picture 2" descr="http://www.maikop.ru/www/pages.nsf/dbres/des/$file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3108416"/>
            <a:ext cx="7469973" cy="346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2" y="1772816"/>
            <a:ext cx="8715375" cy="45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Бюджет играет центральную роль в экономике города и решении различных проблем в его развитии. Внимательное изучение бюджета дает представление о намерениях власти, ее политике, распределении ею финансовых ресурсов. Благодаря анализу бюджета можно установить, как распределяются денежные средства, расходуются ли они по назначению. Именно поэтому пришло время для опубликования простого и доступного для каждого гражданина анализа бюджета и бюджетных процессов. И мы надеемся что данная презентация послужит обеспечению роста интереса граждан к вопросам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 только фактического  использования бюджетных средств, но и к процессу непосредственного формирования проекта бюджета на очередной год и плановый период. Ведь только при наличии у граждан чувства собственной причастности к бюджетному процессу и возможности высказать свое мнение можно рассчитывать на то, что население будет добросовестно участвовать и в формировании бюджета,  и его исполнении.</a:t>
            </a:r>
          </a:p>
        </p:txBody>
      </p:sp>
      <p:sp>
        <p:nvSpPr>
          <p:cNvPr id="11270" name="WordArt 8"/>
          <p:cNvSpPr>
            <a:spLocks noChangeArrowheads="1" noChangeShapeType="1" noTextEdit="1"/>
          </p:cNvSpPr>
          <p:nvPr/>
        </p:nvSpPr>
        <p:spPr bwMode="auto">
          <a:xfrm>
            <a:off x="1799692" y="285275"/>
            <a:ext cx="5616624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Уважаемые </a:t>
            </a:r>
            <a:r>
              <a:rPr lang="ru-RU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жители города </a:t>
            </a: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Майкопа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!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4580" name="Picture 4" descr="http://www.maykop.ru/www/pages.nsf/55b652f35e03b3e8c3257a280061f05e/966d22d7e587bac344257c320041e229/body/0.73E?OpenElement&amp;FieldElemFormat=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33"/>
            <a:ext cx="1187624" cy="162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6581" y="906048"/>
            <a:ext cx="8289130" cy="29503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Бюджет</a:t>
            </a:r>
            <a:r>
              <a:rPr lang="ru-RU" sz="1600" b="1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(от </a:t>
            </a:r>
            <a:r>
              <a:rPr lang="ru-RU" sz="1600" dirty="0" err="1">
                <a:latin typeface="+mn-lt"/>
                <a:cs typeface="+mn-cs"/>
              </a:rPr>
              <a:t>старонормандского</a:t>
            </a:r>
            <a:r>
              <a:rPr lang="ru-RU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bougette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1600" dirty="0" smtClean="0">
                <a:latin typeface="+mn-lt"/>
                <a:cs typeface="+mn-cs"/>
              </a:rPr>
              <a:t>.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n-lt"/>
                <a:cs typeface="+mn-cs"/>
              </a:rPr>
              <a:t>Бюджет - это план доходов и расходов. Каждый житель города Майкопа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Граждане – и как налогоплательщики и как потребители услуг- должны быть уверенны в том, что передаваемые ими в распоряжение государства</a:t>
            </a:r>
            <a:r>
              <a:rPr lang="ru-RU" sz="1600" dirty="0" smtClean="0"/>
              <a:t> средства</a:t>
            </a:r>
            <a:r>
              <a:rPr lang="ru-RU" sz="1600" dirty="0" smtClean="0">
                <a:latin typeface="+mn-lt"/>
                <a:cs typeface="+mn-cs"/>
              </a:rPr>
              <a:t>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25602" name="Picture 2" descr="Благосостояние жителей района зависит во многом от состояния бюдже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110435" cy="273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0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0"/>
            <a:ext cx="8229600" cy="1285884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Бюджет состоит из двух частей — доходной и расходной. </a:t>
            </a:r>
          </a:p>
        </p:txBody>
      </p:sp>
      <p:pic>
        <p:nvPicPr>
          <p:cNvPr id="15363" name="Picture 2" descr="http://www.mv.org.ua/imn/2012/b13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705225"/>
            <a:ext cx="4148138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479550"/>
            <a:ext cx="4357688" cy="23288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2000" b="1" u="sng">
                <a:solidFill>
                  <a:srgbClr val="FF3300"/>
                </a:solidFill>
                <a:cs typeface="Arial" pitchFamily="34" charset="0"/>
              </a:rPr>
              <a:t>ДОХОДЫ</a:t>
            </a:r>
          </a:p>
          <a:p>
            <a:pPr algn="ctr"/>
            <a:r>
              <a:rPr lang="ru-RU" b="1">
                <a:solidFill>
                  <a:schemeClr val="accent2"/>
                </a:solidFill>
                <a:cs typeface="Arial" pitchFamily="34" charset="0"/>
              </a:rPr>
  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643563" y="1231900"/>
            <a:ext cx="3500437" cy="3446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rgbClr val="FF3300"/>
                </a:solidFill>
              </a:rPr>
              <a:t>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ЖКХ, культура, молодежная политика, физическая культура и спорт и другие), капитальное строительство и другие расходы)</a:t>
            </a:r>
          </a:p>
        </p:txBody>
      </p:sp>
    </p:spTree>
    <p:extLst>
      <p:ext uri="{BB962C8B-B14F-4D97-AF65-F5344CB8AC3E}">
        <p14:creationId xmlns:p14="http://schemas.microsoft.com/office/powerpoint/2010/main" val="42427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soverkon.ru/wp-content/uploads/2012/06/lombardni-cred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017968" cy="283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ятиугольник 5"/>
          <p:cNvSpPr/>
          <p:nvPr/>
        </p:nvSpPr>
        <p:spPr>
          <a:xfrm>
            <a:off x="142844" y="3143248"/>
            <a:ext cx="8858312" cy="350046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Превышение доходов над расходами </a:t>
            </a:r>
            <a:r>
              <a:rPr lang="ru-RU" sz="2400" b="1" dirty="0" smtClean="0">
                <a:solidFill>
                  <a:srgbClr val="C00000"/>
                </a:solidFill>
              </a:rPr>
              <a:t>или </a:t>
            </a:r>
            <a:r>
              <a:rPr lang="ru-RU" sz="2400" b="1" dirty="0" err="1" smtClean="0">
                <a:solidFill>
                  <a:srgbClr val="C00000"/>
                </a:solidFill>
              </a:rPr>
              <a:t>профицит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 smtClean="0"/>
              <a:t>Профицитный</a:t>
            </a:r>
            <a:r>
              <a:rPr lang="ru-RU" sz="2400" dirty="0" smtClean="0"/>
              <a:t> бюджет складывается когда прогнозируемые доходы фактически превышают  запланированные расходы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7429520" y="571480"/>
            <a:ext cx="1214446" cy="107157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5643570" y="1500174"/>
            <a:ext cx="1143008" cy="107157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ДОХОДЫ</a:t>
            </a:r>
          </a:p>
        </p:txBody>
      </p:sp>
      <p:pic>
        <p:nvPicPr>
          <p:cNvPr id="16390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0"/>
            <a:ext cx="3071834" cy="28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08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exame3.abrilm.com.br/assets/images/2012/12/76099/original_carteira.jpg?13551426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omskpress.ru/images/screens/23a9768645d4950ee8f7e1bdf4c73d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214438"/>
            <a:ext cx="30003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ятиугольник 7"/>
          <p:cNvSpPr/>
          <p:nvPr/>
        </p:nvSpPr>
        <p:spPr>
          <a:xfrm flipH="1">
            <a:off x="5214942" y="4214818"/>
            <a:ext cx="3929058" cy="264318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Если расходная часть бюджета превышает доходную, то бюджет формируется 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ДЕФИЦИТОМ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571472" y="4143380"/>
            <a:ext cx="1285884" cy="114300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3857620" y="5143512"/>
            <a:ext cx="1633550" cy="149067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</a:p>
        </p:txBody>
      </p:sp>
      <p:pic>
        <p:nvPicPr>
          <p:cNvPr id="17415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8868"/>
            <a:ext cx="58578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69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lhednzd5e78n.cloudfront.net/wp-content/uploads/2013/04/1040136_82699226_SXC-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2557463"/>
            <a:ext cx="78581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642938" y="417513"/>
            <a:ext cx="7929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latin typeface="Calibri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</a:p>
        </p:txBody>
      </p:sp>
      <p:sp>
        <p:nvSpPr>
          <p:cNvPr id="6" name="Овал 5"/>
          <p:cNvSpPr/>
          <p:nvPr/>
        </p:nvSpPr>
        <p:spPr>
          <a:xfrm>
            <a:off x="1071538" y="4357694"/>
            <a:ext cx="1785950" cy="15716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ДОХОДЫ</a:t>
            </a:r>
          </a:p>
        </p:txBody>
      </p:sp>
      <p:sp>
        <p:nvSpPr>
          <p:cNvPr id="7" name="Овал 6"/>
          <p:cNvSpPr/>
          <p:nvPr/>
        </p:nvSpPr>
        <p:spPr>
          <a:xfrm>
            <a:off x="6357950" y="4357694"/>
            <a:ext cx="1785950" cy="15716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360206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9772" y="2960948"/>
            <a:ext cx="2016224" cy="3327586"/>
          </a:xfrm>
          <a:prstGeom prst="rect">
            <a:avLst/>
          </a:prstGeom>
          <a:solidFill>
            <a:srgbClr val="CC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52020" y="2960948"/>
            <a:ext cx="2016224" cy="3327140"/>
          </a:xfrm>
          <a:prstGeom prst="rect">
            <a:avLst/>
          </a:prstGeom>
          <a:solidFill>
            <a:srgbClr val="CC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984268" y="2960948"/>
            <a:ext cx="1944216" cy="3327140"/>
          </a:xfrm>
          <a:prstGeom prst="rect">
            <a:avLst/>
          </a:prstGeom>
          <a:solidFill>
            <a:srgbClr val="CC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1540" y="2960948"/>
            <a:ext cx="1872208" cy="3327140"/>
          </a:xfrm>
          <a:prstGeom prst="rect">
            <a:avLst/>
          </a:prstGeom>
          <a:solidFill>
            <a:srgbClr val="CCCCFF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1580" y="1124744"/>
            <a:ext cx="7344816" cy="1152128"/>
          </a:xfrm>
          <a:prstGeom prst="roundRect">
            <a:avLst>
              <a:gd name="adj" fmla="val 3180"/>
            </a:avLst>
          </a:prstGeom>
          <a:solidFill>
            <a:srgbClr val="0000FF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</a:t>
            </a:r>
            <a:r>
              <a:rPr lang="ru-RU" sz="2400" b="1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540" y="4437112"/>
            <a:ext cx="1872208" cy="16859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</a:rPr>
              <a:t>Бюджетном послании Президента Российской Федерации</a:t>
            </a:r>
            <a:endParaRPr lang="ru-RU" sz="1800" b="1" dirty="0">
              <a:solidFill>
                <a:schemeClr val="tx1"/>
              </a:solidFill>
              <a:hlinkClick r:id="rId2"/>
            </a:endParaRPr>
          </a:p>
          <a:p>
            <a:pPr>
              <a:defRPr/>
            </a:pP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9772" y="4113646"/>
            <a:ext cx="2016695" cy="20093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Постановлении «Об основных направлениях бюджетной и налоговой политики МО «Город Майкоп»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4028" y="4437112"/>
            <a:ext cx="1908212" cy="16859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Прогнозе социально-экономического развития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2260" y="4437112"/>
            <a:ext cx="2052228" cy="16859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Муниципальных программах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7432" name="Заголовок 1"/>
          <p:cNvSpPr txBox="1">
            <a:spLocks/>
          </p:cNvSpPr>
          <p:nvPr/>
        </p:nvSpPr>
        <p:spPr bwMode="auto">
          <a:xfrm>
            <a:off x="899592" y="0"/>
            <a:ext cx="720154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+mj-ea"/>
                <a:cs typeface="Arial" charset="0"/>
              </a:rPr>
              <a:t>На чем основывается проект бюджета?</a:t>
            </a:r>
          </a:p>
        </p:txBody>
      </p:sp>
      <p:sp>
        <p:nvSpPr>
          <p:cNvPr id="17433" name="Заголовок 1"/>
          <p:cNvSpPr txBox="1">
            <a:spLocks/>
          </p:cNvSpPr>
          <p:nvPr/>
        </p:nvSpPr>
        <p:spPr bwMode="auto">
          <a:xfrm>
            <a:off x="1079612" y="3104964"/>
            <a:ext cx="7477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434" name="Заголовок 1"/>
          <p:cNvSpPr txBox="1">
            <a:spLocks/>
          </p:cNvSpPr>
          <p:nvPr/>
        </p:nvSpPr>
        <p:spPr bwMode="auto">
          <a:xfrm>
            <a:off x="3275856" y="3140968"/>
            <a:ext cx="7921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435" name="Заголовок 1"/>
          <p:cNvSpPr txBox="1">
            <a:spLocks/>
          </p:cNvSpPr>
          <p:nvPr/>
        </p:nvSpPr>
        <p:spPr bwMode="auto">
          <a:xfrm>
            <a:off x="5436096" y="3140968"/>
            <a:ext cx="792162" cy="97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436" name="Заголовок 1"/>
          <p:cNvSpPr txBox="1">
            <a:spLocks/>
          </p:cNvSpPr>
          <p:nvPr/>
        </p:nvSpPr>
        <p:spPr bwMode="auto">
          <a:xfrm>
            <a:off x="7524328" y="3140968"/>
            <a:ext cx="7921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CDE-4F7E-429C-9F7C-EB4C23D8E86F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4235</TotalTime>
  <Words>946</Words>
  <Application>Microsoft Office PowerPoint</Application>
  <PresentationFormat>Экран (4:3)</PresentationFormat>
  <Paragraphs>188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Что такое «Бюджет для граждан?»</vt:lpstr>
      <vt:lpstr>Презентация PowerPoint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законодательства, учтенные при прогнозе доходов</vt:lpstr>
      <vt:lpstr>Презентация PowerPoint</vt:lpstr>
      <vt:lpstr>Прогноз налога на доходы физических лиц на 2015 год, млн. рублей</vt:lpstr>
      <vt:lpstr>Прогноз налога, взимаемого в связи с применением упрощенной системы налогообложения (УСН), млн. рублей </vt:lpstr>
      <vt:lpstr>Прогноз неналоговых доходов бюджета на 2015 год, млн. рублей</vt:lpstr>
      <vt:lpstr>Прогноз налоговых и неналоговых доходов бюджета на период 2015 - 2017 годов, млн. рублей</vt:lpstr>
      <vt:lpstr>Объем расходов бюджета на 2015-2017 годы, млн.рублей</vt:lpstr>
      <vt:lpstr>Презентация PowerPoint</vt:lpstr>
      <vt:lpstr>Параметры бюджета на 2015-2017 годы, млн.рублей</vt:lpstr>
      <vt:lpstr>Муниципальный долг, млн.рублей</vt:lpstr>
    </vt:vector>
  </TitlesOfParts>
  <Company>Департамент финансов Кировской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predeina</dc:creator>
  <cp:lastModifiedBy>Kramarenko I</cp:lastModifiedBy>
  <cp:revision>676</cp:revision>
  <cp:lastPrinted>2014-11-14T09:26:39Z</cp:lastPrinted>
  <dcterms:created xsi:type="dcterms:W3CDTF">2013-09-26T11:52:58Z</dcterms:created>
  <dcterms:modified xsi:type="dcterms:W3CDTF">2014-12-04T13:53:52Z</dcterms:modified>
</cp:coreProperties>
</file>